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[11:00 | 1 min] Welcome everyone as they file in. Housekeeping: session is recorded; slides, labs, and the quiz arrive via Packt follow-up email; drop questions in the Q&amp;A panel any time — we hold ten minutes at the end. Introduce the session in one line: today we move retrieval from a static pipeline to an architectural capability that plans, evaluates, and adapts.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~00:16] War story from the book. The question: 'What is our refund policy for subscriptions?' The system answered — confidently — but I had made a habit of inspecting source_documents, and the retrieved chunk came from a generic FAQ, not the subscription policy document at all. The fix was one line: a metadata filter, doc_type=subscription_policy. That habit is what this slide encodes: each failure mode has a distinct, readable symptom in the retrieval trace. Low similarity scores mean vocabulary mismatch — augment with keyword/BM25 hybrid search. Chunks individually relevant but jointly insufficient mean the question needs decomposition or multi-hop retrieval. Missing or mismatched provenance means you cannot verify anything the model says. Diagnose before you re-architect — most teams do it in the other order.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~00:17] Read the wall fast — this audience has lived most of it. Left column is what engineers see; right column is what actually kills projects. Land the line: most enterprise RAG failures are not model failures, they are authorization failures — the right document existed and the pipeline could not reach it, or reached one it never should have. And nothing on this wall gets diagnosed without observability, which is why Act 4 spends real time there. Then the bridge, close to verbatim: every failure on this wall shares one root cause — the pipeline cannot inspect its own work. The fix is not a better pipeline. It is a control loop. That is Act 2.</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~11:18] Act 1 was the diagnosis: the static pipeline fails because it cannot ask whether its own evidence is any good. Act 2 is the turn. For the next thirteen minutes I want you to stop thinking of retrieval as a stage that runs once and start thinking of it as a capability the system exercises with judgment — it plans, it evaluates, it adapts. That shift, from pipeline to agent, is the architectural heart of this session. Everything in the pattern catalog that follows rests on it. We will start with the framing from the book, then two architecture diagrams, then the taxonomy and the bill.</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~11:20] This is the sentence from Chapter 6 that frames everything tonight. When you registered, the promise was architectural patterns for knowledge-driven AI systems — this quote is why the word knowledge is in the title. The gap it names is the one we spent Act 1 dissecting: a frozen model bolted to a one-shot lookup step. A knowledge agent closes it by putting reasoning in charge of retrieval, not beside it. And notice the last phrase — evidence-grounded collaborators. Not oracles. Collaborators: systems that show their sources and change strategy when the evidence is weak. Hold that phrase; the next two diagrams show what it looks like as an architecture.</a:t>
            </a:r>
          </a:p>
        </p:txBody>
      </p:sp>
      <p:sp>
        <p:nvSpPr>
          <p:cNvPr id="4" name="Slide Number Placeholder 3"/>
          <p:cNvSpPr>
            <a:spLocks noGrp="1"/>
          </p:cNvSpPr>
          <p:nvPr>
            <p:ph type="sldNum" idx="5" sz="quarter"/>
          </p:nvPr>
        </p:nvSpPr>
        <p:spPr/>
      </p:sp>
    </p:spTree>
  </p:cSld>
  <p:clrMapOvr>
    <a:masterClrMapping/>
  </p:clrMapOvr>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~11:22] The cognitive loop is the generic agent skeleton; here is what each stage means when the job is retrieval. Perceive: parse the information need — what is actually being asked, what is ambiguous, what would count as an answer. Plan: choose a gathering strategy — which sources, in what order, decomposed how. Act: execute the retrieval — the only stage naive RAG ever had. Evaluate: judge the evidence — relevant, sufficient, current, consistent? Adapt: rewrite the query, switch sources, or decide you are done. Synthesize: generate the grounded answer with citations. Naive RAG is this loop with four of the six stages deleted. Everything agentic we discuss tonight is some subset of putting them back.</a:t>
            </a:r>
          </a:p>
        </p:txBody>
      </p:sp>
      <p:sp>
        <p:nvSpPr>
          <p:cNvPr id="4" name="Slide Number Placeholder 3"/>
          <p:cNvSpPr>
            <a:spLocks noGrp="1"/>
          </p:cNvSpPr>
          <p:nvPr>
            <p:ph type="sldNum" idx="5" sz="quarter"/>
          </p:nvPr>
        </p:nvSpPr>
        <p:spPr/>
      </p:sp>
    </p:spTree>
  </p:cSld>
  <p:clrMapOvr>
    <a:masterClrMapping/>
  </p:clrMapOvr>
</p:note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[3 min | ends ~11:25] This is Figure 6.1 from the book — my reference architecture for a knowledge retrieval agent. The main flow runs left to right: query understanding reformulates the raw request into a precise search query and clarifies ambiguities; the retriever module — the crucial gateway to external knowledge stores — spans structured databases and APIs as well as unstructured documents and the web; preprocessing cleans and ranks what comes back; reasoning and generation produces the answer. But the component to stare at is the rail underneath: provenance. It collects citations, metadata, and confidence at every stage. Provenance is not a final step but a continuous process — bolt it on at the end and you cannot reconstruct why the agent believed anything. Design the rail in from day one.</a:t>
            </a:r>
          </a:p>
        </p:txBody>
      </p:sp>
      <p:sp>
        <p:nvSpPr>
          <p:cNvPr id="4" name="Slide Number Placeholder 3"/>
          <p:cNvSpPr>
            <a:spLocks noGrp="1"/>
          </p:cNvSpPr>
          <p:nvPr>
            <p:ph type="sldNum" idx="5" sz="quarter"/>
          </p:nvPr>
        </p:nvSpPr>
        <p:spPr/>
      </p:sp>
    </p:spTree>
  </p:cSld>
  <p:clrMapOvr>
    <a:masterClrMapping/>
  </p:clrMapOvr>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~11:27] The Agentic RAG survey gives us clean vocabulary: agentic RAG means autonomous agents embedded in the retrieval pipeline, applying exactly these four patterns so a static pipeline becomes a reasoning-driven control loop. Reflection is the loop's evaluate stage made explicit — the agent grades its own evidence before you ever see the answer. Planning is the difference between one blind similarity search and a deliberate gathering strategy. Tool use reframes your whole data estate — vector index, SQL, web, internal APIs — as callable tools with contracts. Multi-agent collaboration is how you scale past one context window: specialists plus an orchestrator. These four are the ingredients. The next slide shows the seven dishes the survey cooks from them.</a:t>
            </a:r>
          </a:p>
        </p:txBody>
      </p:sp>
      <p:sp>
        <p:nvSpPr>
          <p:cNvPr id="4" name="Slide Number Placeholder 3"/>
          <p:cNvSpPr>
            <a:spLocks noGrp="1"/>
          </p:cNvSpPr>
          <p:nvPr>
            <p:ph type="sldNum" idx="5" sz="quarter"/>
          </p:nvPr>
        </p:nvSpPr>
        <p:spPr/>
      </p:sp>
    </p:spTree>
  </p:cSld>
  <p:clrMapOvr>
    <a:masterClrMapping/>
  </p:clrMapOvr>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~11:29] Singh et al. organize the field into seven architectures — read this as a menu, not a maturity ladder. You do not graduate from router to hierarchical; you pick the cheapest pattern that names your failure mode. One note on the table: multi-agent and hierarchical share a line because they share the control idea — specialists plus delegation — hierarchy just layers the orchestration. The two I see architects underweight: corrective, where a critic scores evidence and triggers refinement — the direct fix for Act 1's silent failures — and adaptive, which spends effort only where the query earns it. In Act 3 we pull the highest-leverage patterns out of this table and build them properly.</a:t>
            </a:r>
          </a:p>
        </p:txBody>
      </p:sp>
      <p:sp>
        <p:nvSpPr>
          <p:cNvPr id="4" name="Slide Number Placeholder 3"/>
          <p:cNvSpPr>
            <a:spLocks noGrp="1"/>
          </p:cNvSpPr>
          <p:nvPr>
            <p:ph type="sldNum" idx="5" sz="quarter"/>
          </p:nvPr>
        </p:nvSpPr>
        <p:spPr/>
      </p:sp>
    </p:spTree>
  </p:cSld>
  <p:clrMapOvr>
    <a:masterClrMapping/>
  </p:clrMapOvr>
</p:notes>
</file>

<file path=ppt/notesSlides/notesSlide1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~11:30] Be honest about the bill. These are typical, practitioner-reported figures, not benchmarks — your mileage will vary — but the shape is real: three to ten times the tokens, two to five times the latency, five to fifteen LLM calls where naive RAG made one. So the design question is never how agentic can we be — it is which named failure justifies each loop iteration. Agency is a budget you spend on named failures. Adaptive-RAG is the disciplined version of that instinct: a trained classifier routes each query to no retrieval, single-step, or full iterative treatment, so easy questions stay cheap. Which brings us to a team that spent the whole budget on nothing — let's play spot the anti-pattern.</a:t>
            </a:r>
          </a:p>
        </p:txBody>
      </p:sp>
      <p:sp>
        <p:nvSpPr>
          <p:cNvPr id="4" name="Slide Number Placeholder 3"/>
          <p:cNvSpPr>
            <a:spLocks noGrp="1"/>
          </p:cNvSpPr>
          <p:nvPr>
            <p:ph type="sldNum" idx="5" sz="quarter"/>
          </p:nvPr>
        </p:nvSpPr>
        <p:spPr/>
      </p:sp>
    </p:spTree>
  </p:cSld>
  <p:clrMapOvr>
    <a:masterClrMapping/>
  </p:clrMapOvr>
</p:notes>
</file>

<file path=ppt/notesSlides/notesSlide1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[3 min | 11:30-11:33] Read the scenario exactly as written: "A team replaces a working FAQ lookup with a five-agent planning crew. Latency: 800 ms to 12 s. Answers barely change." Launch the poll, give it about ninety seconds, watch the chat. Then reveal: the answer is A, over-agentification. Semantic drift, stale index, and lost-in-the-middle are all real failures — but nothing here drifted or went stale; the system simply bought reasoning it never needed. The punchline, and I want this one remembered: if there is only one reasonable action, it is a tool, not an agent. A FAQ lookup has one reasonable action. Bridge: the cure for over-agentification is not less architecture, it is the right-sized pattern — and that is exactly what Act 3's catalog gives us. Let's open it.</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~11:02] Thirty seconds, not a resume read. The one-liner: I build agentic AI systems in production at national scale for the Government of Canada, consult on Vertex AI, and wrote the two Packt books this session leans on — 50 Algorithms and 30 Agents. Today comes straight from Chapter 6 of 30 Agents plus what production has taught me since. Credibility anchor for this audience: I run these retrieval loops under federal accountability requirements — provenance and governance are not theory for me. Then move: 'Enough about me — let's find out about you,' and launch Poll 1.</a:t>
            </a:r>
          </a:p>
        </p:txBody>
      </p:sp>
      <p:sp>
        <p:nvSpPr>
          <p:cNvPr id="4" name="Slide Number Placeholder 3"/>
          <p:cNvSpPr>
            <a:spLocks noGrp="1"/>
          </p:cNvSpPr>
          <p:nvPr>
            <p:ph type="sldNum" idx="5" sz="quarter"/>
          </p:nvPr>
        </p:nvSpPr>
        <p:spPr/>
      </p:sp>
    </p:spTree>
  </p:cSld>
  <p:clrMapOvr>
    <a:masterClrMapping/>
  </p:clrMapOvr>
</p:notes>
</file>

<file path=ppt/notesSlides/notesSlide2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~11:34] This is the heart of the talk. Every pattern in this act exists because one of the failures from Act 1 demanded it — my rule as an architect is that a pattern must earn its complexity by fixing a failure you can name and measure in your own system. Seven patterns for the retrieval loop, plus GraphRAG, which changes the index itself rather than the loop. Roughly a minute per card, then I prove two of them live in LangGraph. Don't try to take notes on every card — the cheat sheet at the end of this act is designed to be photographed.</a:t>
            </a:r>
          </a:p>
        </p:txBody>
      </p:sp>
      <p:sp>
        <p:nvSpPr>
          <p:cNvPr id="4" name="Slide Number Placeholder 3"/>
          <p:cNvSpPr>
            <a:spLocks noGrp="1"/>
          </p:cNvSpPr>
          <p:nvPr>
            <p:ph type="sldNum" idx="5" sz="quarter"/>
          </p:nvPr>
        </p:nvSpPr>
        <p:spPr/>
      </p:sp>
    </p:spTree>
  </p:cSld>
  <p:clrMapOvr>
    <a:masterClrMapping/>
  </p:clrMapOvr>
</p:notes>
</file>

<file path=ppt/notesSlides/notesSlide2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~11:35] One minute of history so the catalog feels inevitable, not arbitrary. 2022: HyDE showed you could fix retrieval by generating first — the answer's shape finds the answer. 2023: IRCoT interleaved retrieval with reasoning, and Self-RAG taught a single model to decide when to retrieve and critique itself. 2024: CRAG added correction loops, Adaptive-RAG matched effort to query complexity, and Microsoft's GraphRAG answered corpus-wide questions. Late 2024: Anthropic's contextual retrieval — engineering, not a paper — cut retrieval failures roughly in half. 2025-26: retrieval becomes a tool an agent calls, with managed agentic retrieval APIs and MCP standardizing the plumbing. The arc: better queries, then better evidence, then systems that decide for themselves.</a:t>
            </a:r>
          </a:p>
        </p:txBody>
      </p:sp>
      <p:sp>
        <p:nvSpPr>
          <p:cNvPr id="4" name="Slide Number Placeholder 3"/>
          <p:cNvSpPr>
            <a:spLocks noGrp="1"/>
          </p:cNvSpPr>
          <p:nvPr>
            <p:ph type="sldNum" idx="5" sz="quarter"/>
          </p:nvPr>
        </p:nvSpPr>
        <p:spPr/>
      </p:sp>
    </p:spTree>
  </p:cSld>
  <p:clrMapOvr>
    <a:masterClrMapping/>
  </p:clrMapOvr>
</p:notes>
</file>

<file path=ppt/notesSlides/notesSlide2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~11:36] The first pattern is the cheapest, and it fixes failure number one: vocabulary mismatch. Rewrite-retrieve-read just puts an LLM in front of the retriever — users say 'money back,' the policy says 'refund eligibility,' the rewrite bridges them. RQ-RAG learns when to rewrite, when to decompose, when to disambiguate. RAG-Fusion fires several query variants and merges results with reciprocal rank fusion, which rewards documents that recur across variants. The trap is semantic drift: an unanchored rewrite answers a question the user never asked. My rule: always pass the original query downstream alongside the rewrite. If you add only one pattern to a naive pipeline, add this one.</a:t>
            </a:r>
          </a:p>
        </p:txBody>
      </p:sp>
      <p:sp>
        <p:nvSpPr>
          <p:cNvPr id="4" name="Slide Number Placeholder 3"/>
          <p:cNvSpPr>
            <a:spLocks noGrp="1"/>
          </p:cNvSpPr>
          <p:nvPr>
            <p:ph type="sldNum" idx="5" sz="quarter"/>
          </p:nvPr>
        </p:nvSpPr>
        <p:spPr/>
      </p:sp>
    </p:spTree>
  </p:cSld>
  <p:clrMapOvr>
    <a:masterClrMapping/>
  </p:clrMapOvr>
</p:notes>
</file>

<file path=ppt/notesSlides/notesSlide2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~11:37] HyDE inverts the retrieval problem. Questions and answers live in different regions of embedding space — a query does not look like the document that answers it. So: generate a hypothetical answer, embed that, and pull real documents from its neighborhood. The fake document is factually unreliable, and that's fine — we borrow only its shape, then throw it away. Completely zero-shot: no labels, no retriever tuning, which is why it spread so fast after Gao's paper. The caveat: in niche domains the model can't fake a plausible answer, and the hallucinated hypothesis drags retrieval in the wrong direction. Test it against your own corpus before committing — in my experience it either helps clearly or hurts clearly.</a:t>
            </a:r>
          </a:p>
        </p:txBody>
      </p:sp>
      <p:sp>
        <p:nvSpPr>
          <p:cNvPr id="4" name="Slide Number Placeholder 3"/>
          <p:cNvSpPr>
            <a:spLocks noGrp="1"/>
          </p:cNvSpPr>
          <p:nvPr>
            <p:ph type="sldNum" idx="5" sz="quarter"/>
          </p:nvPr>
        </p:nvSpPr>
        <p:spPr/>
      </p:sp>
    </p:spTree>
  </p:cSld>
  <p:clrMapOvr>
    <a:masterClrMapping/>
  </p:clrMapOvr>
</p:notes>
</file>

<file path=ppt/notesSlides/notesSlide2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~11:38] You'll see this one live in about five minutes. Comparative, multi-ask questions fail because a single embedding averages several intents into mush — top-k retrieval then covers some of the asks and silently drops the rest. Decomposition splits the question into unitary sub-questions, retrieves for each, then synthesizes one cited answer. LlamaIndex ships it as the sub-question query engine; NVIDIA's RAG blueprint bakes it into their reference design. Two costs to budget for: latency scales with the number of sub-questions — so retrieve in parallel — and synthesis can mis-join perfectly good sub-answers, which is why I keep per-sub-answer citations all the way through. Hold your judgment for demo 1: it fixes exactly this failure on exactly this kind of question.</a:t>
            </a:r>
          </a:p>
        </p:txBody>
      </p:sp>
      <p:sp>
        <p:nvSpPr>
          <p:cNvPr id="4" name="Slide Number Placeholder 3"/>
          <p:cNvSpPr>
            <a:spLocks noGrp="1"/>
          </p:cNvSpPr>
          <p:nvPr>
            <p:ph type="sldNum" idx="5" sz="quarter"/>
          </p:nvPr>
        </p:nvSpPr>
        <p:spPr/>
      </p:sp>
    </p:spTree>
  </p:cSld>
  <p:clrMapOvr>
    <a:masterClrMapping/>
  </p:clrMapOvr>
</p:notes>
</file>

<file path=ppt/notesSlides/notesSlide2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~11:39] LlamaIndex calls the router 'the simplest form of agentic RAG,' and I agree — one structured-output classification and the pipeline starts making decisions. Policy questions go to the policy index, schema questions to SQL, breaking news to web search, and small talk to no retrieval at all — that last route alone can cut cost meaningfully. The architectural caution: the router is a model making decisions, so it fails like a model — silently and confidently. Treat misroute rate as an SLO: build a small labeled query set and track it in CI, the same way you would track a classifier in any other system. Demo 1 opens with exactly this node — watch for the routing decision in the trace.</a:t>
            </a:r>
          </a:p>
        </p:txBody>
      </p:sp>
      <p:sp>
        <p:nvSpPr>
          <p:cNvPr id="4" name="Slide Number Placeholder 3"/>
          <p:cNvSpPr>
            <a:spLocks noGrp="1"/>
          </p:cNvSpPr>
          <p:nvPr>
            <p:ph type="sldNum" idx="5" sz="quarter"/>
          </p:nvPr>
        </p:nvSpPr>
        <p:spPr/>
      </p:sp>
    </p:spTree>
  </p:cSld>
  <p:clrMapOvr>
    <a:masterClrMapping/>
  </p:clrMapOvr>
</p:notes>
</file>

<file path=ppt/notesSlides/notesSlide2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~11:40] Multi-hop is for bridge questions — you must find fact A before you can even formulate the query for fact B. IRCoT interleaves the two: retrieve, write one reasoning step, use that step as the next retrieval query. On HotpotQA and 2WikiMultihopQA that interleaving lifted retrieval by up to 21 points and downstream QA by up to 15 — the numbers on the card come straight from the paper. Two disciplines keep it safe in production: a hard hop budget, because every hop is a full retrieve-plus-generate cycle, and respect for compounding — a wrong hop-one fact poisons every hop after it. This paper is the direct ancestor of every 'deep research' agent shipping today.</a:t>
            </a:r>
          </a:p>
        </p:txBody>
      </p:sp>
      <p:sp>
        <p:nvSpPr>
          <p:cNvPr id="4" name="Slide Number Placeholder 3"/>
          <p:cNvSpPr>
            <a:spLocks noGrp="1"/>
          </p:cNvSpPr>
          <p:nvPr>
            <p:ph type="sldNum" idx="5" sz="quarter"/>
          </p:nvPr>
        </p:nvSpPr>
        <p:spPr/>
      </p:sp>
    </p:spTree>
  </p:cSld>
  <p:clrMapOvr>
    <a:masterClrMapping/>
  </p:clrMapOvr>
</p:notes>
</file>

<file path=ppt/notesSlides/notesSlide2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~11:41] CRAG is my go-to when the evidence itself is the problem. A lightweight evaluator grades what retrieval returned into three buckets. Correct does not mean done — decompose the documents into knowledge strips, discard the irrelevant strips, recompose the good ones. Incorrect means admitting your corpus doesn't have the answer: discard everything and fall back to web search. Ambiguous blends both. Notice the architecture: everything hinges on that one evaluator. If it grades badly, you either throw away gold or trust garbage — so the evaluator needs its own eval set, the same discipline I just asked of the router. Demo 2 is a CRAG-style loop end to end, trace lines and all.</a:t>
            </a:r>
          </a:p>
        </p:txBody>
      </p:sp>
      <p:sp>
        <p:nvSpPr>
          <p:cNvPr id="4" name="Slide Number Placeholder 3"/>
          <p:cNvSpPr>
            <a:spLocks noGrp="1"/>
          </p:cNvSpPr>
          <p:nvPr>
            <p:ph type="sldNum" idx="5" sz="quarter"/>
          </p:nvPr>
        </p:nvSpPr>
        <p:spPr/>
      </p:sp>
    </p:spTree>
  </p:cSld>
  <p:clrMapOvr>
    <a:masterClrMapping/>
  </p:clrMapOvr>
</p:notes>
</file>

<file path=ppt/notesSlides/notesSlide2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~11:42] Self-RAG folds the entire control loop into a single language model via reflection tokens emitted inline during decoding. Retrieve decides whether to fetch at all. ISREL filters irrelevant passages. ISSUP audits whether each generated claim is actually supported by the evidence. ISUSE scores overall usefulness. The result: retrieval on demand instead of always-on, with self-critique built into generation itself — an ICLR 2024 oral, deservedly. The practitioner's catch: the paper finetunes a 7B/13B model to emit those tokens. Most production teams emulate the idea with prompts and structured outputs instead — same architecture, no training run. The groundedness check you'll see in demo 2 is exactly that emulation.</a:t>
            </a:r>
          </a:p>
        </p:txBody>
      </p:sp>
      <p:sp>
        <p:nvSpPr>
          <p:cNvPr id="4" name="Slide Number Placeholder 3"/>
          <p:cNvSpPr>
            <a:spLocks noGrp="1"/>
          </p:cNvSpPr>
          <p:nvPr>
            <p:ph type="sldNum" idx="5" sz="quarter"/>
          </p:nvPr>
        </p:nvSpPr>
        <p:spPr/>
      </p:sp>
    </p:spTree>
  </p:cSld>
  <p:clrMapOvr>
    <a:masterClrMapping/>
  </p:clrMapOvr>
</p:notes>
</file>

<file path=ppt/notesSlides/notesSlide2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~11:43] Everything so far retrieves fragments. GraphRAG targets a class of question fragments can't answer: 'what are the dominant themes across this corpus?' No chunk contains the theme, so vector search returns noise. Microsoft's approach: an LLM extracts a knowledge graph, community detection finds clusters, and each community gets pre-summarized hierarchically; a global query then map-reduces over those summaries. The bill arrives at indexing time — full LLM passes over the corpus. LazyGraphRAG defers summarization to query time at roughly 0.1 percent of the indexing cost, which rewrites the economics entirely. Use it for global and relational questions; route ordinary lookups elsewhere. Now let's prove some of this actually runs — switching to the notebook for demo 1.</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~00:04] Launch the Zoom poll the moment this slide lands and give it the full 90 seconds — narrate results as they come in. The split usually skews B and C: in production but unreliable, or stuck in pilot. If B dominates: 'You are my people — Acts 1 and 4 are built for you.' If C or D dominates, promise the pattern catalog as a map to study before committing to an architecture. While it runs, ask chat for one word on what breaks most and read three aloud — chunking, hallucinations, stale docs are the usual suspects — and note each has a dedicated slide today. This doubles as a chat-and-audio check. Close: 'Whatever you voted, the failure modes are the same. Here is the plan of attack.'</a:t>
            </a:r>
          </a:p>
        </p:txBody>
      </p:sp>
      <p:sp>
        <p:nvSpPr>
          <p:cNvPr id="4" name="Slide Number Placeholder 3"/>
          <p:cNvSpPr>
            <a:spLocks noGrp="1"/>
          </p:cNvSpPr>
          <p:nvPr>
            <p:ph type="sldNum" idx="5" sz="quarter"/>
          </p:nvPr>
        </p:nvSpPr>
        <p:spPr/>
      </p:sp>
    </p:spTree>
  </p:cSld>
  <p:clrMapOvr>
    <a:masterClrMapping/>
  </p:clrMapOvr>
</p:notes>
</file>

<file path=ppt/notesSlides/notesSlide3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[7 min | ends ~11:50] Demo 1, notebook lab1. Corpus: Nimbus Analytics, a fictional SaaS — a dozen short docs as Python strings: refund policy where monthly and annual terms differ, API docs with rate limits per tier — Starter 100 req/min, Pro 1000, Enterprise custom — an FAQ, plus an HR distractor. Step one: naive RAG on 'Compare refund terms for monthly vs annual plans, and which rate limits apply to each paid tier.' Watch it grab partial context and answer incompletely — one query, four facts, top-k can't cover them. Step two: the router node classifies with structured output and picks 'both.' Step three: decomposition yields 3-4 sub-questions, retrieval per sub-question, synthesis with [source] citations. While cells run, I narrate this graph on screen. Close on the side-by-side answers. If the API hiccups: pre-run outputs, same notebook, saved cells.</a:t>
            </a:r>
          </a:p>
        </p:txBody>
      </p:sp>
      <p:sp>
        <p:nvSpPr>
          <p:cNvPr id="4" name="Slide Number Placeholder 3"/>
          <p:cNvSpPr>
            <a:spLocks noGrp="1"/>
          </p:cNvSpPr>
          <p:nvPr>
            <p:ph type="sldNum" idx="5" sz="quarter"/>
          </p:nvPr>
        </p:nvSpPr>
        <p:spPr/>
      </p:sp>
    </p:spTree>
  </p:cSld>
  <p:clrMapOvr>
    <a:masterClrMapping/>
  </p:clrMapOvr>
</p:notes>
</file>

<file path=ppt/notesSlides/notesSlide3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[6 min | ends ~11:56] Demo 2, notebook lab2 — the corrective loop, same Nimbus corpus. I ask a question the primary index answers only weakly, then let the graph work. Every node prints a trace line, so the control flow is visible live: RETRIEVE, then GRADE — an LLM grader emits a binary relevant/not verdict per chunk via structured output. Weak evidence triggers REWRITE — anchored to the original question so it can't drift — and re-retrieval against a broader archive index. Web fallback via Tavily sits behind an env flag; it's off today, so no extra key needed. Then GENERATE, a groundedness check, and the answer ships with provenance. I'll point at max_retries=2 in the state: the anti-runaway budget. When the cap hits, the system says 'insufficient evidence' rather than looping or guessing. API trouble? Pre-run traces are ready.</a:t>
            </a:r>
          </a:p>
        </p:txBody>
      </p:sp>
      <p:sp>
        <p:nvSpPr>
          <p:cNvPr id="4" name="Slide Number Placeholder 3"/>
          <p:cNvSpPr>
            <a:spLocks noGrp="1"/>
          </p:cNvSpPr>
          <p:nvPr>
            <p:ph type="sldNum" idx="5" sz="quarter"/>
          </p:nvPr>
        </p:nvSpPr>
        <p:spPr/>
      </p:sp>
    </p:spTree>
  </p:cSld>
  <p:clrMapOvr>
    <a:masterClrMapping/>
  </p:clrMapOvr>
</p:notes>
</file>

<file path=ppt/notesSlides/notesSlide3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~11:58] This is the take-a-photo slide — if you keep one thing from today, keep this. The discipline: start from a symptom you've measured, never from a pattern you admire. Vocabulary mismatch is the cheap fix — rewriting or HyDE. Multi-ask questions want decomposition. Mixed sources want a router, and Adaptive-RAG is just routing by query complexity, so they share a row — it also cures the 'every query over-retrieves' cost problem. Weak evidence: CRAG. Corpus-wide or relational questions: GraphRAG — and only those; it's the most expensive row here. Unsupported claims: Self-RAG-style groundedness checking. And read every 'watch out' cell — each pattern is a trade, not an upgrade. Next act: composing these into a reference architecture without building a Rube Goldberg machine.</a:t>
            </a:r>
          </a:p>
        </p:txBody>
      </p:sp>
      <p:sp>
        <p:nvSpPr>
          <p:cNvPr id="4" name="Slide Number Placeholder 3"/>
          <p:cNvSpPr>
            <a:spLocks noGrp="1"/>
          </p:cNvSpPr>
          <p:nvPr>
            <p:ph type="sldNum" idx="5" sz="quarter"/>
          </p:nvPr>
        </p:nvSpPr>
        <p:spPr/>
      </p:sp>
    </p:spTree>
  </p:cSld>
  <p:clrMapOvr>
    <a:masterClrMapping/>
  </p:clrMapOvr>
</p:notes>
</file>

<file path=ppt/notesSlides/notesSlide3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[3 min | ends ~12:01] Round two of spot-the-anti-pattern. I read the scenario aloud, launch the poll, and give it about ninety seconds. Expect a split between A and B — that split is the point. Reveal: B, semantic drift. It is not compounding errors, because nothing false was handed downstream; every single rewrite was locally reasonable. The trajectory drifted one plausible step at a time until the agent was answering a question nobody asked. The fix is mechanical: cap rewrite iterations — three is usually plenty — and anchor every rewrite to the original query by passing the user's untouched question into the rewrite prompt and checking the rewrite still serves it. Bridge line: so what does it actually take to run these loops in production? That is Act 4.</a:t>
            </a:r>
          </a:p>
        </p:txBody>
      </p:sp>
      <p:sp>
        <p:nvSpPr>
          <p:cNvPr id="4" name="Slide Number Placeholder 3"/>
          <p:cNvSpPr>
            <a:spLocks noGrp="1"/>
          </p:cNvSpPr>
          <p:nvPr>
            <p:ph type="sldNum" idx="5" sz="quarter"/>
          </p:nvPr>
        </p:nvSpPr>
        <p:spPr/>
      </p:sp>
    </p:spTree>
  </p:cSld>
  <p:clrMapOvr>
    <a:masterClrMapping/>
  </p:clrMapOvr>
</p:notes>
</file>

<file path=ppt/notesSlides/notesSlide3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~12:02] Everything so far has been architecture on a whiteboard. This act is where it earns trust. Four pillars, fourteen minutes. Provenance: can you prove where every claim came from? Evaluation: can you measure the loop, not just the final answer? Observability: can you see what the agent actually did at three in the morning? Governance: can you stop it from reading what the user should never see? My claim, and I will defend it slide by slide: teams that skip this act do not have an agentic RAG project — they have an incident waiting for its postmortem. Let's take the four in order, starting with provenance.</a:t>
            </a:r>
          </a:p>
        </p:txBody>
      </p:sp>
      <p:sp>
        <p:nvSpPr>
          <p:cNvPr id="4" name="Slide Number Placeholder 3"/>
          <p:cNvSpPr>
            <a:spLocks noGrp="1"/>
          </p:cNvSpPr>
          <p:nvPr>
            <p:ph type="sldNum" idx="5" sz="quarter"/>
          </p:nvPr>
        </p:nvSpPr>
        <p:spPr/>
      </p:sp>
    </p:spTree>
  </p:cSld>
  <p:clrMapOvr>
    <a:masterClrMapping/>
  </p:clrMapOvr>
</p:notes>
</file>

<file path=ppt/notesSlides/notesSlide3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~12:04] Two ideas on one slide. First: provenance is a continuous rail, not a citation you bolt on at the end. In the book I push this all the way down to page number, bounding box, and token indices for document sources — because 'trust me' is not an architecture. Every chunk carries source system, doc ID, version, owner, classification, and ingest date, and that metadata rides along through every hop of the loop. Second: grounding improves most at ingest, not at query time. Anthropic's contextual retrieval prepends a short LLM-generated context blurb to each chunk before embedding and before BM25 indexing. Their numbers: forty-nine percent fewer failed retrievals, sixty-seven percent fewer with reranking on top. One LLM call per chunk sounds expensive — prompt caching is what makes it affordable in practice.</a:t>
            </a:r>
          </a:p>
        </p:txBody>
      </p:sp>
      <p:sp>
        <p:nvSpPr>
          <p:cNvPr id="4" name="Slide Number Placeholder 3"/>
          <p:cNvSpPr>
            <a:spLocks noGrp="1"/>
          </p:cNvSpPr>
          <p:nvPr>
            <p:ph type="sldNum" idx="5" sz="quarter"/>
          </p:nvPr>
        </p:nvSpPr>
        <p:spPr/>
      </p:sp>
    </p:spTree>
  </p:cSld>
  <p:clrMapOvr>
    <a:masterClrMapping/>
  </p:clrMapOvr>
</p:notes>
</file>

<file path=ppt/notesSlides/notesSlide3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~12:06] The RAG triad, popularized by the TruLens team, is the cleanest mental model for answer evaluation because each leg diagnoses a different failure. Context relevance: was the retrieved evidence actually about the question? If this fails, blame retrieval. Groundedness: is the answer supported by that evidence? If this fails, you have hallucination. Answer relevance: does the answer address what the user asked? If this fails, the task was not resolved even when every sentence is true. RAGAS operationalizes the same split as automated metrics: context precision and context recall on the retrieval side, faithfulness and answer relevance on the generation side. The payoff is triage — a bad score on one leg tells you which component to fix instead of leaving you to guess.</a:t>
            </a:r>
          </a:p>
        </p:txBody>
      </p:sp>
      <p:sp>
        <p:nvSpPr>
          <p:cNvPr id="4" name="Slide Number Placeholder 3"/>
          <p:cNvSpPr>
            <a:spLocks noGrp="1"/>
          </p:cNvSpPr>
          <p:nvPr>
            <p:ph type="sldNum" idx="5" sz="quarter"/>
          </p:nvPr>
        </p:nvSpPr>
        <p:spPr/>
      </p:sp>
    </p:spTree>
  </p:cSld>
  <p:clrMapOvr>
    <a:masterClrMapping/>
  </p:clrMapOvr>
</p:notes>
</file>

<file path=ppt/notesSlides/notesSlide3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~12:08] For agentic RAG the final answer is only half the story — evaluate the trajectory too. Did the agent call the right tool with the right arguments in a sensible order? How many hops did it take, and did it loop? Did it retrieve when it should have, and skip retrieval when its own knowledge sufficed? And what did the whole episode cost in tokens and latency? On benchmarks: HotpotQA is the classic two-hop test. MultiHop-RAG adds four query types — inference, comparison, temporal, and null queries where no answer exists, which is exactly where agents embarrass themselves. Meta's CRAG benchmark is the stress test: 4,409 question-answer pairs across five domains and eight question types, including false-premise questions — and it explicitly penalizes hallucination instead of rewarding a confident guess.</a:t>
            </a:r>
          </a:p>
        </p:txBody>
      </p:sp>
      <p:sp>
        <p:nvSpPr>
          <p:cNvPr id="4" name="Slide Number Placeholder 3"/>
          <p:cNvSpPr>
            <a:spLocks noGrp="1"/>
          </p:cNvSpPr>
          <p:nvPr>
            <p:ph type="sldNum" idx="5" sz="quarter"/>
          </p:nvPr>
        </p:nvSpPr>
        <p:spPr/>
      </p:sp>
    </p:spTree>
  </p:cSld>
  <p:clrMapOvr>
    <a:masterClrMapping/>
  </p:clrMapOvr>
</p:notes>
</file>

<file path=ppt/notesSlides/notesSlide3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~12:09] Quick slide, but load-bearing. Standardize on OpenTelemetry's GenAI semantic conventions — gen_ai.* spans carrying model, token counts, cost, and tool calls — because vendor-neutral traces survive framework churn, and your framework will churn. Emit a span per retrieval hop, per grader verdict, per query rewrite, so a bad answer becomes a trace you can walk instead of a mystery you re-run. Tooling: LangSmith if you want managed, Langfuse if you want open source, Arize Phoenix if you want OTel-native open source. And the alerting rule that matters most for agentic systems: alert on loop count and token budget, not just on errors — a runaway loop returns 200 OK all the way to the invoice.</a:t>
            </a:r>
          </a:p>
        </p:txBody>
      </p:sp>
      <p:sp>
        <p:nvSpPr>
          <p:cNvPr id="4" name="Slide Number Placeholder 3"/>
          <p:cNvSpPr>
            <a:spLocks noGrp="1"/>
          </p:cNvSpPr>
          <p:nvPr>
            <p:ph type="sldNum" idx="5" sz="quarter"/>
          </p:nvPr>
        </p:nvSpPr>
        <p:spPr/>
      </p:sp>
    </p:spTree>
  </p:cSld>
  <p:clrMapOvr>
    <a:masterClrMapping/>
  </p:clrMapOvr>
</p:notes>
</file>

<file path=ppt/notesSlides/notesSlide3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~12:11] Here is a line I stand behind: most enterprise RAG failures are authorization failures, not relevance failures. Agent loops make it worse — a multi-hop agent can happily traverse into sources the requesting user could never open directly. So enforce at three points. At ingestion: classify content and stamp access labels into chunk metadata. At retrieval: propagate the user's identity into every search call and apply permission-scoped filters before the LLM ever sees a candidate — post-hoc redaction is too late, because the model has already read the document and will paraphrase it. At generation: output redaction and DLP as a final gate, never the only gate. And keep immutable audit logs of what was retrieved, for whom, and when — your regulator will eventually ask.</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~00:05] One fast pass — do not read every line. The shape: five acts, two live demos, and three polls we will play as games, plus take-home labs at the end so the learning survives the weekend. Flag the demos explicitly — 11:43 and 11:50 — so people know when to look up from email. Q&amp;A is held for 12:20, but I collect chat questions the whole way through, so drop them as they occur to you. Transition: 'We start where most of you already live — with why the RAG system you have already built keeps letting you down.'</a:t>
            </a:r>
          </a:p>
        </p:txBody>
      </p:sp>
      <p:sp>
        <p:nvSpPr>
          <p:cNvPr id="4" name="Slide Number Placeholder 3"/>
          <p:cNvSpPr>
            <a:spLocks noGrp="1"/>
          </p:cNvSpPr>
          <p:nvPr>
            <p:ph type="sldNum" idx="5" sz="quarter"/>
          </p:nvPr>
        </p:nvSpPr>
        <p:spPr/>
      </p:sp>
    </p:spTree>
  </p:cSld>
  <p:clrMapOvr>
    <a:masterClrMapping/>
  </p:clrMapOvr>
</p:notes>
</file>

<file path=ppt/notesSlides/notesSlide4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~12:12] Honest slide. These are typical, practitioner-reported figures, not benchmarks — your numbers will vary with model choice and loop depth. An agentic query burns five to fifteen LLM calls against one for naive RAG: roughly three to ten times the tokens, two to five times the latency, six to thirty-one cents per query at current prices. The mitigations are the same three every time. Hard token and iteration budgets per query. Caps that fail gracefully back to a plain single-shot RAG answer instead of erroring out. And adaptive routing, so the cheap path handles the easy eighty percent and the loop is reserved for queries that earn it. The rule on the slide is the whole act in one sentence: only add agency when you can name the failure it fixes.</a:t>
            </a:r>
          </a:p>
        </p:txBody>
      </p:sp>
      <p:sp>
        <p:nvSpPr>
          <p:cNvPr id="4" name="Slide Number Placeholder 3"/>
          <p:cNvSpPr>
            <a:spLocks noGrp="1"/>
          </p:cNvSpPr>
          <p:nvPr>
            <p:ph type="sldNum" idx="5" sz="quarter"/>
          </p:nvPr>
        </p:nvSpPr>
        <p:spPr/>
      </p:sp>
    </p:spTree>
  </p:cSld>
  <p:clrMapOvr>
    <a:masterClrMapping/>
  </p:clrMapOvr>
</p:notes>
</file>

<file path=ppt/notesSlides/notesSlide4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~12:14] The gallery, all in one place — and you have already caught two of these live. Over-agentification, from poll two: if there is only one reasonable action, it is a tool, not an agent. Semantic drift, from the poll we just ran: rewrites wander from intent, so anchor to the original query and cap iterations. Runaway loops: no iteration budget means the agent thrashes until the invoice arrives — set hard caps on hops, tokens, and wall-clock time. Compounding errors: one hallucinated fact at hop one poisons hops two through five, so grade evidence between hops, not just at the end. And premature GraphRAG: you pay the graph-construction cost without the global, whole-corpus questions that justify it. Start simpler and graduate when the questions demand it.</a:t>
            </a:r>
          </a:p>
        </p:txBody>
      </p:sp>
      <p:sp>
        <p:nvSpPr>
          <p:cNvPr id="4" name="Slide Number Placeholder 3"/>
          <p:cNvSpPr>
            <a:spLocks noGrp="1"/>
          </p:cNvSpPr>
          <p:nvPr>
            <p:ph type="sldNum" idx="5" sz="quarter"/>
          </p:nvPr>
        </p:nvSpPr>
        <p:spPr/>
      </p:sp>
    </p:spTree>
  </p:cSld>
  <p:clrMapOvr>
    <a:masterClrMapping/>
  </p:clrMapOvr>
</p:notes>
</file>

<file path=ppt/notesSlides/notesSlide4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~12:15] This is the whole talk on one slide. A gateway in front, an orchestrator-planner deciding strategy, specialist retrievers — vector, SQL, web, graph — an evidence grader between retrieval and synthesis, and a synthesizer that cites. Wrapped around all of it: the provenance rail, the observability plane, and the policy and authorization layer. You can buy large pieces of this today. Azure AI Search agentic retrieval does query planning with parallel subqueries and exposes it over MCP. AWS ships the Bedrock Agentic Retriever. Google pairs Vertex AI RAG Engine with ADK. Databricks Mosaic brings Unity Catalog governance plus MLflow tracing. And watch MCP — it is becoming the integration layer between agents and knowledge sources, which turns your retrievers into services any agent can call. One more note on the structured path: the SQL retriever is typically text-to-SQL or a governed API call, and its rows come back as evidence alongside text chunks — cite both, and let the grader judge both. Next up: what to do on Monday morning.</a:t>
            </a:r>
          </a:p>
        </p:txBody>
      </p:sp>
      <p:sp>
        <p:nvSpPr>
          <p:cNvPr id="4" name="Slide Number Placeholder 3"/>
          <p:cNvSpPr>
            <a:spLocks noGrp="1"/>
          </p:cNvSpPr>
          <p:nvPr>
            <p:ph type="sldNum" idx="5" sz="quarter"/>
          </p:nvPr>
        </p:nvSpPr>
        <p:spPr/>
      </p:sp>
    </p:spTree>
  </p:cSld>
  <p:clrMapOvr>
    <a:masterClrMapping/>
  </p:clrMapOvr>
</p:notes>
</file>

<file path=ppt/notesSlides/notesSlide4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~12:16] Home stretch. Everything so far has been patterns in isolation — now I zoom out and show where they live in a complete knowledge pipeline. In the book I describe three knowledge agents that sit on a spectrum: retrieval at the front door, document intelligence feeding it trusted data from upstream, and research synthesis sitting on top of both. The point of this act is simple: agentic RAG is not one component you bolt onto a chatbot — it is a family of agents that share the same retrieval spine and climb in autonomy as they go. Five minutes here, then your take-home kit, the reading list, and we open the floor for Q&amp;A.</a:t>
            </a:r>
          </a:p>
        </p:txBody>
      </p:sp>
      <p:sp>
        <p:nvSpPr>
          <p:cNvPr id="4" name="Slide Number Placeholder 3"/>
          <p:cNvSpPr>
            <a:spLocks noGrp="1"/>
          </p:cNvSpPr>
          <p:nvPr>
            <p:ph type="sldNum" idx="5" sz="quarter"/>
          </p:nvPr>
        </p:nvSpPr>
        <p:spPr/>
      </p:sp>
    </p:spTree>
  </p:cSld>
  <p:clrMapOvr>
    <a:masterClrMapping/>
  </p:clrMapOvr>
</p:notes>
</file>

<file path=ppt/notesSlides/notesSlide4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~12:18] This condenses Table 6.1 from the book. Top row is what we have built all session: the Knowledge Retrieval agent connects the LLM to live sources and directly mitigates the knowledge cutoff and hallucination — Level 2 to 3 autonomy. The Document Intelligence agent sits upstream: a 5-stage pipeline — ingest, OCR, layout parsing, schema extraction, validation — that turns messy PDFs and scans into structured, trusted data your retriever can actually use. The Scientific Research agent is Level 4: it synthesizes across whole corpora, finds consensus and gaps, and generates hypotheses — the drug-discovery case study in the book cut time-to-insight from months to weeks. The line I want you to leave with, straight from the book: these agents 'aspire to be thinking partners', not lookup tools.</a:t>
            </a:r>
          </a:p>
        </p:txBody>
      </p:sp>
      <p:sp>
        <p:nvSpPr>
          <p:cNvPr id="4" name="Slide Number Placeholder 3"/>
          <p:cNvSpPr>
            <a:spLocks noGrp="1"/>
          </p:cNvSpPr>
          <p:nvPr>
            <p:ph type="sldNum" idx="5" sz="quarter"/>
          </p:nvPr>
        </p:nvSpPr>
        <p:spPr/>
      </p:sp>
    </p:spTree>
  </p:cSld>
  <p:clrMapOvr>
    <a:masterClrMapping/>
  </p:clrMapOvr>
</p:notes>
</file>

<file path=ppt/notesSlides/notesSlide4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~12:20] If you photograph one slide today, make it this one. Start with the simplest pattern — single-shot RAG with a re-ranker gets you surprisingly far — and add agency only when you can name the failure it fixes. Use the cheat sheet to go from symptom to pattern instead of copying the fanciest architecture on your feed. Measure with the RAG triad plus trajectory metrics, because a fluent answer is not a grounded answer. Trace every hop and put a hard budget on every loop — an unbounded correction loop is an outage with good intentions. And govern retrieval like the access-control surface it is: the retriever sees everything your most privileged user can see. Chapter 6 and the agent chapters of the book go deeper on all five.</a:t>
            </a:r>
          </a:p>
        </p:txBody>
      </p:sp>
      <p:sp>
        <p:nvSpPr>
          <p:cNvPr id="4" name="Slide Number Placeholder 3"/>
          <p:cNvSpPr>
            <a:spLocks noGrp="1"/>
          </p:cNvSpPr>
          <p:nvPr>
            <p:ph type="sldNum" idx="5" sz="quarter"/>
          </p:nvPr>
        </p:nvSpPr>
        <p:spPr/>
      </p:sp>
    </p:spTree>
  </p:cSld>
  <p:clrMapOvr>
    <a:masterClrMapping/>
  </p:clrMapOvr>
</p:notes>
</file>

<file path=ppt/notesSlides/notesSlide4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[30 sec | ends ~12:21] Quick logistics before Q&amp;A. You get three Colab labs — the router with query decomposition, the corrective RAG loop, and Self-RAG with RAGAS evaluation — plus a 15-question quiz with the answer key, the one-page pattern cheat sheet, and these slides with all speaker resources. Everything lands in the Packt follow-up email, so no need to scribble links. One ask from me: actually run lab 1 this week while the router pattern is still fresh — thirty minutes in Colab will teach you more than re-watching the recording.</a:t>
            </a:r>
          </a:p>
        </p:txBody>
      </p:sp>
      <p:sp>
        <p:nvSpPr>
          <p:cNvPr id="4" name="Slide Number Placeholder 3"/>
          <p:cNvSpPr>
            <a:spLocks noGrp="1"/>
          </p:cNvSpPr>
          <p:nvPr>
            <p:ph type="sldNum" idx="5" sz="quarter"/>
          </p:nvPr>
        </p:nvSpPr>
        <p:spPr/>
      </p:sp>
    </p:spTree>
  </p:cSld>
  <p:clrMapOvr>
    <a:masterClrMapping/>
  </p:clrMapOvr>
</p:notes>
</file>

<file path=ppt/notesSlides/notesSlide4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~12:22] Every link here is verified and current. If you read just three this weekend: the agentic RAG survey for the full taxonomy, Lost in the Middle for why stuffing context fails, and Self-RAG for the most influential reflection design. CRAG and Adaptive-RAG are the correction and routing papers behind today's demos. HyDE and IRCoT are the query-side classics — cheap wins before you reach for loops. GraphRAG covers the global 'summarize the whole corpus' questions that vector search cannot answer. And the Anthropic contextual retrieval post plus Azure's agentic retrieval docs show how vendors are productizing these exact patterns right now — useful ammunition for your next architecture review.</a:t>
            </a:r>
          </a:p>
        </p:txBody>
      </p:sp>
      <p:sp>
        <p:nvSpPr>
          <p:cNvPr id="4" name="Slide Number Placeholder 3"/>
          <p:cNvSpPr>
            <a:spLocks noGrp="1"/>
          </p:cNvSpPr>
          <p:nvPr>
            <p:ph type="sldNum" idx="5" sz="quarter"/>
          </p:nvPr>
        </p:nvSpPr>
        <p:spPr/>
      </p:sp>
    </p:spTree>
  </p:cSld>
  <p:clrMapOvr>
    <a:masterClrMapping/>
  </p:clrMapOvr>
</p:notes>
</file>

<file path=ppt/notesSlides/notesSlide4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[8 min | ends 12:30] Q&amp;A time. I will take questions in the order they arrive in the chat — host, please read them out. If the room is quiet, I seed it with two: 'How do I pick between CRAG and Self-RAG?' — CRAG when your corpus is the weak link, Self-RAG when generation quality is; and 'Does agentic RAG replace fine-tuning?' — no, they solve different problems: knowledge freshness versus behavior and style, and they compose well. Anything we do not get to, reply to the Packt follow-up email and I will answer in writing. Hard stop at 12:30 — thank you for spending ninety minutes with me, enjoy the labs, and I hope the book earns a spot on your desk.</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 min | ends ~00:06] Frame the act with the image from the book: think of an LLM as a brilliant scholar with a vast but dated library; the retrieval agent is the assistant who fetches the latest journals and archives. Traditional RAG hired that assistant but gave them no judgment — one trip to the shelves, no follow-up questions, hand over whatever came back. In the next twelve minutes: the anatomy of the pipeline, four assumptions that quietly break, the lost-in-the-middle evidence, chunking as the config decision that decides everything, and the three diagnosable failure modes. The promise: by 11:17 you will be able to name which failure your system has — not just that it fails.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~00:08] Walk the two lanes left to right. Ingestion happens once, offline: documents are chunked, embedded, indexed. Query time: embed the question, pull the top-k nearest chunks, stuff them into the prompt, generate. Now point at what is missing — not a single arrow points backwards. The pipeline never checks whether retrieval was any good; it answers regardless. Plant the seed hard: every arrow on this diagram is a silent failure point. Bad chunk boundaries, drifted embeddings, a stale index, the wrong k — none of these throw an error. Each one just makes the answer quietly worse, and the user is the last to know. Hold that thought — the next four slides itemize the damage.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~00:10] These four assumptions are load-bearing, and all four are false. One-shot: a human re-searches when the first results are bad; naive RAG cannot. Query-as-search-query: the user asks 'why did checkout break', the docs say 'payment gateway timeout' — cosine similarity will not bridge that vocabulary gap. Top-k: similar is not relevant — nearest neighbors can circle the topic without ever containing the answer. And more context feels safe but is actively harmful — I have the data on the next slide. Tease the fixes so architects know this is not just complaining: loops in Act 2, query rewriting and hybrid search in Act 3, reranking in the pattern catalog. This slide is the thesis of the whole deck in miniature.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~00:12] Liu et al. (TACL 2024, arXiv:2307.03172) placed the relevant document at different positions in the context and measured answer accuracy. The curve is U-shaped: models are strongest when the needle sits at the very beginning or very end, and significantly weaker when it is in the middle. Worse, accuracy drops as the context grows — and that holds even for long-context models. The architectural consequence: 'just retrieve more and stuff the window' is not a strategy, it is a slow leak. Retrieval precision and ordering beat context volume, and reranking — which we meet in Act 3 — exists precisely to fight this curve. Segue: precision starts upstream, with how you cut your documents in the first place.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[2 min | ends ~00:14] Straight from the book: chunking is the most consequential configuration decision in a RAG system. The chunk is the atomic unit of retrieval — size sets how much context each match carries, overlap preserves continuity across the cuts. On strategy: recursive splitting on natural boundaries is my recommended default for mixed corpora; fixed-size only for genuinely uniform documents; semantic chunking buys the highest fidelity at real ingestion cost. The trade-off is unforgiving: 200-500 characters gives precision but amputates surrounding context; 1,000-2,000 gives richer context but dilutes the embedding signal, and recall drops. Misconfiguring these values is the most common source of retrieval-quality degradation in production — audit chunking before you blame the model.</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pic>
        <p:nvPicPr>
          <p:cNvPr id="2" name="Picture 1" descr="title_slide_clean.png"/>
          <p:cNvPicPr>
            <a:picLocks noChangeAspect="1"/>
          </p:cNvPicPr>
          <p:nvPr/>
        </p:nvPicPr>
        <p:blipFill>
          <a:blip r:embed="rId2"/>
          <a:stretch>
            <a:fillRect/>
          </a:stretch>
        </p:blipFill>
        <p:spPr>
          <a:xfrm>
            <a:off x="0" y="322084"/>
            <a:ext cx="12191695" cy="6213831"/>
          </a:xfrm>
          <a:prstGeom prst="rect">
            <a:avLst/>
          </a:prstGeom>
        </p:spPr>
      </p:pic>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1 · WHY TRADITIONAL RAG FAILS</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Three ways retrieval fails (and how to tell)</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10</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801368"/>
            <a:ext cx="11064240" cy="4480560"/>
          </a:xfrm>
          <a:prstGeom prst="rect">
            <a:avLst/>
          </a:prstGeom>
          <a:noFill/>
        </p:spPr>
        <p:txBody>
          <a:bodyPr wrap="square">
            <a:spAutoFit/>
          </a:bodyPr>
          <a:lstStyle/>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Vocabulary mismatch:</a:t>
            </a:r>
            <a:r>
              <a:rPr sz="1900" b="0" i="0">
                <a:solidFill>
                  <a:srgbClr val="1A1A1A"/>
                </a:solidFill>
                <a:latin typeface="Avenir Next"/>
              </a:rPr>
              <a:t> retrieved chunks score low similarity to the query → add keyword/BM25 hybrid</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Jointly insufficient:</a:t>
            </a:r>
            <a:r>
              <a:rPr sz="1900" b="0" i="0">
                <a:solidFill>
                  <a:srgbClr val="1A1A1A"/>
                </a:solidFill>
                <a:latin typeface="Avenir Next"/>
              </a:rPr>
              <a:t> each chunk relevant, but no chunk holds the answer → decompose, multi-hop</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Broken provenance:</a:t>
            </a:r>
            <a:r>
              <a:rPr sz="1900" b="0" i="0">
                <a:solidFill>
                  <a:srgbClr val="1A1A1A"/>
                </a:solidFill>
                <a:latin typeface="Avenir Next"/>
              </a:rPr>
              <a:t> source metadata missing or mismatched → the answer cannot be verified</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1 · WHY TRADITIONAL RAG FAILS</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The enterprise failure wall</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11</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Rounded Rectangle 9"/>
          <p:cNvSpPr/>
          <p:nvPr/>
        </p:nvSpPr>
        <p:spPr>
          <a:xfrm>
            <a:off x="502920" y="1664208"/>
            <a:ext cx="5440680" cy="4526280"/>
          </a:xfrm>
          <a:prstGeom prst="roundRect">
            <a:avLst>
              <a:gd name="adj" fmla="val 45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1" name="Rectangle 10"/>
          <p:cNvSpPr/>
          <p:nvPr/>
        </p:nvSpPr>
        <p:spPr>
          <a:xfrm>
            <a:off x="777240" y="2215261"/>
            <a:ext cx="1097280" cy="3175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777240" y="1847088"/>
            <a:ext cx="4892040" cy="365760"/>
          </a:xfrm>
          <a:prstGeom prst="rect">
            <a:avLst/>
          </a:prstGeom>
          <a:noFill/>
        </p:spPr>
        <p:txBody>
          <a:bodyPr wrap="square" anchor="t" lIns="0" rIns="0" tIns="0" bIns="0">
            <a:spAutoFit/>
          </a:bodyPr>
          <a:lstStyle/>
          <a:p>
            <a:pPr algn="l">
              <a:lnSpc>
                <a:spcPct val="100000"/>
              </a:lnSpc>
            </a:pPr>
            <a:r>
              <a:rPr sz="1700" b="1" i="0">
                <a:solidFill>
                  <a:srgbClr val="1A1A1A"/>
                </a:solidFill>
                <a:latin typeface="Avenir Next"/>
              </a:rPr>
              <a:t>Technical</a:t>
            </a:r>
          </a:p>
        </p:txBody>
      </p:sp>
      <p:sp>
        <p:nvSpPr>
          <p:cNvPr id="13" name="TextBox 12"/>
          <p:cNvSpPr txBox="1"/>
          <p:nvPr/>
        </p:nvSpPr>
        <p:spPr>
          <a:xfrm>
            <a:off x="777240" y="2441448"/>
            <a:ext cx="4892040" cy="3566160"/>
          </a:xfrm>
          <a:prstGeom prst="rect">
            <a:avLst/>
          </a:prstGeom>
          <a:noFill/>
        </p:spPr>
        <p:txBody>
          <a:bodyPr wrap="square">
            <a:spAutoFit/>
          </a:bodyPr>
          <a:lstStyle/>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Silent failures at every layer — no error, just a worse answer</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Stale indexes and embeddings — the top production issue</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Multi-hop questions served by single-hop retrieval</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A chunk boundary splits the answer in two</a:t>
            </a:r>
          </a:p>
        </p:txBody>
      </p:sp>
      <p:sp>
        <p:nvSpPr>
          <p:cNvPr id="14" name="Rounded Rectangle 13"/>
          <p:cNvSpPr/>
          <p:nvPr/>
        </p:nvSpPr>
        <p:spPr>
          <a:xfrm>
            <a:off x="6245352" y="1664208"/>
            <a:ext cx="5440680" cy="4526280"/>
          </a:xfrm>
          <a:prstGeom prst="roundRect">
            <a:avLst>
              <a:gd name="adj" fmla="val 45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5" name="Rectangle 14"/>
          <p:cNvSpPr/>
          <p:nvPr/>
        </p:nvSpPr>
        <p:spPr>
          <a:xfrm>
            <a:off x="6519672" y="2215261"/>
            <a:ext cx="1097280" cy="3175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519672" y="1847088"/>
            <a:ext cx="4892040" cy="365760"/>
          </a:xfrm>
          <a:prstGeom prst="rect">
            <a:avLst/>
          </a:prstGeom>
          <a:noFill/>
        </p:spPr>
        <p:txBody>
          <a:bodyPr wrap="square" anchor="t" lIns="0" rIns="0" tIns="0" bIns="0">
            <a:spAutoFit/>
          </a:bodyPr>
          <a:lstStyle/>
          <a:p>
            <a:pPr algn="l">
              <a:lnSpc>
                <a:spcPct val="100000"/>
              </a:lnSpc>
            </a:pPr>
            <a:r>
              <a:rPr sz="1700" b="1" i="0">
                <a:solidFill>
                  <a:srgbClr val="1A1A1A"/>
                </a:solidFill>
                <a:latin typeface="Avenir Next"/>
              </a:rPr>
              <a:t>Organizational</a:t>
            </a:r>
          </a:p>
        </p:txBody>
      </p:sp>
      <p:sp>
        <p:nvSpPr>
          <p:cNvPr id="17" name="TextBox 16"/>
          <p:cNvSpPr txBox="1"/>
          <p:nvPr/>
        </p:nvSpPr>
        <p:spPr>
          <a:xfrm>
            <a:off x="6519672" y="2441448"/>
            <a:ext cx="4892040" cy="3566160"/>
          </a:xfrm>
          <a:prstGeom prst="rect">
            <a:avLst/>
          </a:prstGeom>
          <a:noFill/>
        </p:spPr>
        <p:txBody>
          <a:bodyPr wrap="square">
            <a:spAutoFit/>
          </a:bodyPr>
          <a:lstStyle/>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Most enterprise RAG failures are authorization failures</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No observability — failures cannot even be diagnosed</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Accuracy that nobody owns and nobody measures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2302E"/>
        </a:solidFill>
        <a:effectLst/>
      </p:bgPr>
    </p:bg>
    <p:spTree>
      <p:nvGrpSpPr>
        <p:cNvPr id="1" name=""/>
        <p:cNvGrpSpPr/>
        <p:nvPr/>
      </p:nvGrpSpPr>
      <p:grpSpPr/>
      <p:sp>
        <p:nvSpPr>
          <p:cNvPr id="2" name="TextBox 1"/>
          <p:cNvSpPr txBox="1"/>
          <p:nvPr/>
        </p:nvSpPr>
        <p:spPr>
          <a:xfrm>
            <a:off x="502920" y="1417320"/>
            <a:ext cx="3200400" cy="457200"/>
          </a:xfrm>
          <a:prstGeom prst="rect">
            <a:avLst/>
          </a:prstGeom>
          <a:noFill/>
        </p:spPr>
        <p:txBody>
          <a:bodyPr wrap="square" anchor="t" lIns="0" rIns="0" tIns="0" bIns="0">
            <a:spAutoFit/>
          </a:bodyPr>
          <a:lstStyle/>
          <a:p>
            <a:pPr algn="l">
              <a:lnSpc>
                <a:spcPct val="100000"/>
              </a:lnSpc>
            </a:pPr>
            <a:r>
              <a:rPr sz="2000" b="1" i="0">
                <a:solidFill>
                  <a:srgbClr val="E8683A"/>
                </a:solidFill>
                <a:latin typeface="Avenir Next"/>
              </a:rPr>
              <a:t>ACT 2</a:t>
            </a:r>
          </a:p>
        </p:txBody>
      </p:sp>
      <p:sp>
        <p:nvSpPr>
          <p:cNvPr id="3" name="Rectangle 2"/>
          <p:cNvSpPr/>
          <p:nvPr/>
        </p:nvSpPr>
        <p:spPr>
          <a:xfrm>
            <a:off x="502920" y="1992630"/>
            <a:ext cx="1874520" cy="3810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2240280"/>
            <a:ext cx="10515600" cy="1554480"/>
          </a:xfrm>
          <a:prstGeom prst="rect">
            <a:avLst/>
          </a:prstGeom>
          <a:noFill/>
        </p:spPr>
        <p:txBody>
          <a:bodyPr wrap="square" anchor="t" lIns="0" rIns="0" tIns="0" bIns="0">
            <a:spAutoFit/>
          </a:bodyPr>
          <a:lstStyle/>
          <a:p>
            <a:pPr algn="l">
              <a:lnSpc>
                <a:spcPct val="100000"/>
              </a:lnSpc>
            </a:pPr>
            <a:r>
              <a:rPr sz="5400" b="1" i="0">
                <a:solidFill>
                  <a:srgbClr val="F7F5EE"/>
                </a:solidFill>
                <a:latin typeface="Avenir Next"/>
              </a:rPr>
              <a:t>From pipeline to agent</a:t>
            </a:r>
          </a:p>
        </p:txBody>
      </p:sp>
      <p:sp>
        <p:nvSpPr>
          <p:cNvPr id="5" name="TextBox 4"/>
          <p:cNvSpPr txBox="1"/>
          <p:nvPr/>
        </p:nvSpPr>
        <p:spPr>
          <a:xfrm>
            <a:off x="502920" y="3977639"/>
            <a:ext cx="9875520" cy="914400"/>
          </a:xfrm>
          <a:prstGeom prst="rect">
            <a:avLst/>
          </a:prstGeom>
          <a:noFill/>
        </p:spPr>
        <p:txBody>
          <a:bodyPr wrap="square" anchor="t" lIns="0" rIns="0" tIns="0" bIns="0">
            <a:spAutoFit/>
          </a:bodyPr>
          <a:lstStyle/>
          <a:p>
            <a:pPr algn="l">
              <a:lnSpc>
                <a:spcPct val="100000"/>
              </a:lnSpc>
            </a:pPr>
            <a:r>
              <a:rPr sz="1900" b="0" i="0">
                <a:solidFill>
                  <a:srgbClr val="C9D6D2"/>
                </a:solidFill>
                <a:latin typeface="Avenir Next"/>
              </a:rPr>
              <a:t>Retrieval becomes an architectural capability that plans, evaluates, and adapts</a:t>
            </a:r>
          </a:p>
        </p:txBody>
      </p:sp>
      <p:sp>
        <p:nvSpPr>
          <p:cNvPr id="6" name="Rounded Rectangle 5"/>
          <p:cNvSpPr/>
          <p:nvPr/>
        </p:nvSpPr>
        <p:spPr>
          <a:xfrm>
            <a:off x="502920" y="5166360"/>
            <a:ext cx="2194560" cy="457200"/>
          </a:xfrm>
          <a:prstGeom prst="roundRect">
            <a:avLst>
              <a:gd name="adj" fmla="val 12000"/>
            </a:avLst>
          </a:prstGeom>
          <a:no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2BB5A0"/>
                </a:solidFill>
                <a:latin typeface="Avenir Next"/>
              </a:rPr>
              <a:t>13 min</a:t>
            </a:r>
          </a:p>
        </p:txBody>
      </p:sp>
      <p:sp>
        <p:nvSpPr>
          <p:cNvPr id="7" name="Rectangle 6"/>
          <p:cNvSpPr/>
          <p:nvPr/>
        </p:nvSpPr>
        <p:spPr>
          <a:xfrm>
            <a:off x="11185855" y="1097280"/>
            <a:ext cx="321868" cy="32186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366906" y="916229"/>
            <a:ext cx="321868" cy="321868"/>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547957" y="735178"/>
            <a:ext cx="321868" cy="321868"/>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11277295" y="6492240"/>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12</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2 · THE BOOK'S FRAMING</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Retrieval is no longer a pipeline stage</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13</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554480"/>
            <a:ext cx="1828800" cy="1463040"/>
          </a:xfrm>
          <a:prstGeom prst="rect">
            <a:avLst/>
          </a:prstGeom>
          <a:noFill/>
        </p:spPr>
        <p:txBody>
          <a:bodyPr wrap="square" anchor="t" lIns="0" rIns="0" tIns="0" bIns="0">
            <a:spAutoFit/>
          </a:bodyPr>
          <a:lstStyle/>
          <a:p>
            <a:pPr algn="l">
              <a:lnSpc>
                <a:spcPct val="100000"/>
              </a:lnSpc>
            </a:pPr>
            <a:r>
              <a:rPr sz="13000" b="1" i="0">
                <a:solidFill>
                  <a:srgbClr val="E8683A"/>
                </a:solidFill>
                <a:latin typeface="Avenir Next"/>
              </a:rPr>
              <a:t>“</a:t>
            </a:r>
          </a:p>
        </p:txBody>
      </p:sp>
      <p:sp>
        <p:nvSpPr>
          <p:cNvPr id="11" name="TextBox 10"/>
          <p:cNvSpPr txBox="1"/>
          <p:nvPr/>
        </p:nvSpPr>
        <p:spPr>
          <a:xfrm>
            <a:off x="1554480" y="2331720"/>
            <a:ext cx="9326880" cy="2560320"/>
          </a:xfrm>
          <a:prstGeom prst="rect">
            <a:avLst/>
          </a:prstGeom>
          <a:noFill/>
        </p:spPr>
        <p:txBody>
          <a:bodyPr wrap="square" anchor="t" lIns="0" rIns="0" tIns="0" bIns="0">
            <a:spAutoFit/>
          </a:bodyPr>
          <a:lstStyle/>
          <a:p>
            <a:pPr algn="l">
              <a:lnSpc>
                <a:spcPct val="118000"/>
              </a:lnSpc>
            </a:pPr>
            <a:r>
              <a:rPr sz="2200" b="0" i="0">
                <a:solidFill>
                  <a:srgbClr val="1A1A1A"/>
                </a:solidFill>
                <a:latin typeface="Avenir Next"/>
              </a:rPr>
              <a:t>Knowledge agents close this gap by blending intelligent reasoning with live, authoritative data sources — transforming LLMs from static archives into dynamic, evidence-grounded collaborators.</a:t>
            </a:r>
          </a:p>
        </p:txBody>
      </p:sp>
      <p:sp>
        <p:nvSpPr>
          <p:cNvPr id="12" name="Rectangle 11"/>
          <p:cNvSpPr/>
          <p:nvPr/>
        </p:nvSpPr>
        <p:spPr>
          <a:xfrm>
            <a:off x="1554480" y="5150485"/>
            <a:ext cx="731520" cy="3175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2423160" y="5029200"/>
            <a:ext cx="8229600" cy="365760"/>
          </a:xfrm>
          <a:prstGeom prst="rect">
            <a:avLst/>
          </a:prstGeom>
          <a:noFill/>
        </p:spPr>
        <p:txBody>
          <a:bodyPr wrap="square" anchor="t" lIns="0" rIns="0" tIns="0" bIns="0">
            <a:spAutoFit/>
          </a:bodyPr>
          <a:lstStyle/>
          <a:p>
            <a:pPr algn="l">
              <a:lnSpc>
                <a:spcPct val="100000"/>
              </a:lnSpc>
            </a:pPr>
            <a:r>
              <a:rPr sz="1400" b="1" i="0">
                <a:solidFill>
                  <a:srgbClr val="6B6B66"/>
                </a:solidFill>
                <a:latin typeface="Avenir Next"/>
              </a:rPr>
              <a:t>Imran Ahmad, Information Retrieval &amp; Knowledge Agents, Ch. 6</a:t>
            </a: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2 · FROM PIPELINE TO AGENT</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The cognitive loop, applied to retrieval</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14</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5989320"/>
            <a:ext cx="11155680" cy="320040"/>
          </a:xfrm>
          <a:prstGeom prst="rect">
            <a:avLst/>
          </a:prstGeom>
          <a:noFill/>
        </p:spPr>
        <p:txBody>
          <a:bodyPr wrap="square" anchor="t" lIns="0" rIns="0" tIns="0" bIns="0">
            <a:spAutoFit/>
          </a:bodyPr>
          <a:lstStyle/>
          <a:p>
            <a:pPr algn="l">
              <a:lnSpc>
                <a:spcPct val="100000"/>
              </a:lnSpc>
            </a:pPr>
            <a:r>
              <a:rPr sz="1200" b="0" i="1">
                <a:solidFill>
                  <a:srgbClr val="6B6B66"/>
                </a:solidFill>
                <a:latin typeface="Avenir Next"/>
              </a:rPr>
              <a:t>Perceive the need → plan the strategy → act (retrieve) → evaluate evidence → adapt → synthesize</a:t>
            </a:r>
          </a:p>
        </p:txBody>
      </p:sp>
      <p:sp>
        <p:nvSpPr>
          <p:cNvPr id="11" name="Rounded Rectangle 10"/>
          <p:cNvSpPr/>
          <p:nvPr/>
        </p:nvSpPr>
        <p:spPr>
          <a:xfrm>
            <a:off x="3451860" y="1746504"/>
            <a:ext cx="1691640" cy="713232"/>
          </a:xfrm>
          <a:prstGeom prst="roundRect">
            <a:avLst>
              <a:gd name="adj" fmla="val 12000"/>
            </a:avLst>
          </a:prstGeom>
          <a:solidFill>
            <a:srgbClr val="FFFFFF"/>
          </a:solidFill>
          <a:ln w="22225">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50" b="1" i="0">
                <a:solidFill>
                  <a:srgbClr val="1A1A1A"/>
                </a:solidFill>
                <a:latin typeface="Avenir Next"/>
              </a:rPr>
              <a:t>Perceive the</a:t>
            </a:r>
          </a:p>
          <a:p>
            <a:pPr algn="ctr">
              <a:lnSpc>
                <a:spcPct val="100000"/>
              </a:lnSpc>
            </a:pPr>
            <a:r>
              <a:rPr sz="1150" b="1" i="0">
                <a:solidFill>
                  <a:srgbClr val="1A1A1A"/>
                </a:solidFill>
                <a:latin typeface="Avenir Next"/>
              </a:rPr>
              <a:t>information need</a:t>
            </a:r>
          </a:p>
        </p:txBody>
      </p:sp>
      <p:sp>
        <p:nvSpPr>
          <p:cNvPr id="12" name="Rounded Rectangle 11"/>
          <p:cNvSpPr/>
          <p:nvPr/>
        </p:nvSpPr>
        <p:spPr>
          <a:xfrm>
            <a:off x="5748351" y="2592324"/>
            <a:ext cx="1691640" cy="713232"/>
          </a:xfrm>
          <a:prstGeom prst="roundRect">
            <a:avLst>
              <a:gd name="adj" fmla="val 12000"/>
            </a:avLst>
          </a:prstGeom>
          <a:solidFill>
            <a:srgbClr val="FFFFFF"/>
          </a:solidFill>
          <a:ln w="22225">
            <a:solidFill>
              <a:srgbClr val="3F7FBF"/>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50" b="1" i="0">
                <a:solidFill>
                  <a:srgbClr val="1A1A1A"/>
                </a:solidFill>
                <a:latin typeface="Avenir Next"/>
              </a:rPr>
              <a:t>Plan the gathering</a:t>
            </a:r>
          </a:p>
          <a:p>
            <a:pPr algn="ctr">
              <a:lnSpc>
                <a:spcPct val="100000"/>
              </a:lnSpc>
            </a:pPr>
            <a:r>
              <a:rPr sz="1150" b="1" i="0">
                <a:solidFill>
                  <a:srgbClr val="1A1A1A"/>
                </a:solidFill>
                <a:latin typeface="Avenir Next"/>
              </a:rPr>
              <a:t>strategy</a:t>
            </a:r>
          </a:p>
        </p:txBody>
      </p:sp>
      <p:sp>
        <p:nvSpPr>
          <p:cNvPr id="13" name="Rounded Rectangle 12"/>
          <p:cNvSpPr/>
          <p:nvPr/>
        </p:nvSpPr>
        <p:spPr>
          <a:xfrm>
            <a:off x="5748351" y="4283963"/>
            <a:ext cx="1691640" cy="713232"/>
          </a:xfrm>
          <a:prstGeom prst="roundRect">
            <a:avLst>
              <a:gd name="adj" fmla="val 12000"/>
            </a:avLst>
          </a:prstGeom>
          <a:solidFill>
            <a:srgbClr val="FFFFFF"/>
          </a:solidFill>
          <a:ln w="22225">
            <a:solidFill>
              <a:srgbClr val="E8683A"/>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50" b="1" i="0">
                <a:solidFill>
                  <a:srgbClr val="1A1A1A"/>
                </a:solidFill>
                <a:latin typeface="Avenir Next"/>
              </a:rPr>
              <a:t>Act:</a:t>
            </a:r>
          </a:p>
          <a:p>
            <a:pPr algn="ctr">
              <a:lnSpc>
                <a:spcPct val="100000"/>
              </a:lnSpc>
            </a:pPr>
            <a:r>
              <a:rPr sz="1150" b="1" i="0">
                <a:solidFill>
                  <a:srgbClr val="1A1A1A"/>
                </a:solidFill>
                <a:latin typeface="Avenir Next"/>
              </a:rPr>
              <a:t>retrieve</a:t>
            </a:r>
          </a:p>
        </p:txBody>
      </p:sp>
      <p:sp>
        <p:nvSpPr>
          <p:cNvPr id="14" name="Rounded Rectangle 13"/>
          <p:cNvSpPr/>
          <p:nvPr/>
        </p:nvSpPr>
        <p:spPr>
          <a:xfrm>
            <a:off x="3451860" y="5129784"/>
            <a:ext cx="1691640" cy="713232"/>
          </a:xfrm>
          <a:prstGeom prst="roundRect">
            <a:avLst>
              <a:gd name="adj" fmla="val 12000"/>
            </a:avLst>
          </a:prstGeom>
          <a:solidFill>
            <a:srgbClr val="FFFFFF"/>
          </a:solidFill>
          <a:ln w="22225">
            <a:solidFill>
              <a:srgbClr val="1E7A6D"/>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50" b="1" i="0">
                <a:solidFill>
                  <a:srgbClr val="1A1A1A"/>
                </a:solidFill>
                <a:latin typeface="Avenir Next"/>
              </a:rPr>
              <a:t>Evaluate</a:t>
            </a:r>
          </a:p>
          <a:p>
            <a:pPr algn="ctr">
              <a:lnSpc>
                <a:spcPct val="100000"/>
              </a:lnSpc>
            </a:pPr>
            <a:r>
              <a:rPr sz="1150" b="1" i="0">
                <a:solidFill>
                  <a:srgbClr val="1A1A1A"/>
                </a:solidFill>
                <a:latin typeface="Avenir Next"/>
              </a:rPr>
              <a:t>evidence</a:t>
            </a:r>
          </a:p>
        </p:txBody>
      </p:sp>
      <p:sp>
        <p:nvSpPr>
          <p:cNvPr id="15" name="Rounded Rectangle 14"/>
          <p:cNvSpPr/>
          <p:nvPr/>
        </p:nvSpPr>
        <p:spPr>
          <a:xfrm>
            <a:off x="1155369" y="4283964"/>
            <a:ext cx="1691640" cy="713232"/>
          </a:xfrm>
          <a:prstGeom prst="roundRect">
            <a:avLst>
              <a:gd name="adj" fmla="val 12000"/>
            </a:avLst>
          </a:prstGeom>
          <a:solidFill>
            <a:srgbClr val="FFFFFF"/>
          </a:solidFill>
          <a:ln w="22225">
            <a:solidFill>
              <a:srgbClr val="E8683A"/>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50" b="1" i="0">
                <a:solidFill>
                  <a:srgbClr val="1A1A1A"/>
                </a:solidFill>
                <a:latin typeface="Avenir Next"/>
              </a:rPr>
              <a:t>Adapt the</a:t>
            </a:r>
          </a:p>
          <a:p>
            <a:pPr algn="ctr">
              <a:lnSpc>
                <a:spcPct val="100000"/>
              </a:lnSpc>
            </a:pPr>
            <a:r>
              <a:rPr sz="1150" b="1" i="0">
                <a:solidFill>
                  <a:srgbClr val="1A1A1A"/>
                </a:solidFill>
                <a:latin typeface="Avenir Next"/>
              </a:rPr>
              <a:t>strategy</a:t>
            </a:r>
          </a:p>
        </p:txBody>
      </p:sp>
      <p:sp>
        <p:nvSpPr>
          <p:cNvPr id="16" name="Rounded Rectangle 15"/>
          <p:cNvSpPr/>
          <p:nvPr/>
        </p:nvSpPr>
        <p:spPr>
          <a:xfrm>
            <a:off x="1155369" y="2592324"/>
            <a:ext cx="1691640" cy="713232"/>
          </a:xfrm>
          <a:prstGeom prst="roundRect">
            <a:avLst>
              <a:gd name="adj" fmla="val 12000"/>
            </a:avLst>
          </a:prstGeom>
          <a:solidFill>
            <a:srgbClr val="FFFFFF"/>
          </a:solidFill>
          <a:ln w="22225">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50" b="1" i="0">
                <a:solidFill>
                  <a:srgbClr val="1A1A1A"/>
                </a:solidFill>
                <a:latin typeface="Avenir Next"/>
              </a:rPr>
              <a:t>Synthesize</a:t>
            </a:r>
          </a:p>
          <a:p>
            <a:pPr algn="ctr">
              <a:lnSpc>
                <a:spcPct val="100000"/>
              </a:lnSpc>
            </a:pPr>
            <a:r>
              <a:rPr sz="1150" b="1" i="0">
                <a:solidFill>
                  <a:srgbClr val="1A1A1A"/>
                </a:solidFill>
                <a:latin typeface="Avenir Next"/>
              </a:rPr>
              <a:t>&amp; ground</a:t>
            </a:r>
          </a:p>
        </p:txBody>
      </p:sp>
      <p:sp>
        <p:nvSpPr>
          <p:cNvPr id="17" name="Rectangle 16"/>
          <p:cNvSpPr/>
          <p:nvPr/>
        </p:nvSpPr>
        <p:spPr>
          <a:xfrm rot="1213155">
            <a:off x="5253297" y="2498807"/>
            <a:ext cx="289155" cy="19050"/>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Isosceles Triangle 17"/>
          <p:cNvSpPr/>
          <p:nvPr/>
        </p:nvSpPr>
        <p:spPr>
          <a:xfrm rot="6613155">
            <a:off x="5508773" y="2507565"/>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rot="5400000">
            <a:off x="6510046" y="3734028"/>
            <a:ext cx="168249" cy="19050"/>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Isosceles Triangle 19"/>
          <p:cNvSpPr/>
          <p:nvPr/>
        </p:nvSpPr>
        <p:spPr>
          <a:xfrm rot="10800000">
            <a:off x="6533363" y="3802074"/>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rot="9586844">
            <a:off x="5349398" y="5036266"/>
            <a:ext cx="289155" cy="19050"/>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Isosceles Triangle 21"/>
          <p:cNvSpPr/>
          <p:nvPr/>
        </p:nvSpPr>
        <p:spPr>
          <a:xfrm rot="14986844">
            <a:off x="5261462" y="5045025"/>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ectangle 22"/>
          <p:cNvSpPr/>
          <p:nvPr/>
        </p:nvSpPr>
        <p:spPr>
          <a:xfrm rot="12013155">
            <a:off x="3052907" y="5071662"/>
            <a:ext cx="289155" cy="19050"/>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Isosceles Triangle 23"/>
          <p:cNvSpPr/>
          <p:nvPr/>
        </p:nvSpPr>
        <p:spPr>
          <a:xfrm rot="17413155">
            <a:off x="2964971" y="4953938"/>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ectangle 24"/>
          <p:cNvSpPr/>
          <p:nvPr/>
        </p:nvSpPr>
        <p:spPr>
          <a:xfrm rot="16200000">
            <a:off x="1917064" y="3836441"/>
            <a:ext cx="168249" cy="19050"/>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Isosceles Triangle 25"/>
          <p:cNvSpPr/>
          <p:nvPr/>
        </p:nvSpPr>
        <p:spPr>
          <a:xfrm>
            <a:off x="1940381" y="3659428"/>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ectangle 26"/>
          <p:cNvSpPr/>
          <p:nvPr/>
        </p:nvSpPr>
        <p:spPr>
          <a:xfrm rot="20386845">
            <a:off x="2956806" y="2534202"/>
            <a:ext cx="289155" cy="19050"/>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Isosceles Triangle 27"/>
          <p:cNvSpPr/>
          <p:nvPr/>
        </p:nvSpPr>
        <p:spPr>
          <a:xfrm rot="4186845">
            <a:off x="3212282" y="2416478"/>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3108960" y="3429000"/>
            <a:ext cx="2377440" cy="731520"/>
          </a:xfrm>
          <a:prstGeom prst="rect">
            <a:avLst/>
          </a:prstGeom>
          <a:noFill/>
        </p:spPr>
        <p:txBody>
          <a:bodyPr wrap="square" anchor="t" lIns="0" rIns="0" tIns="0" bIns="0">
            <a:spAutoFit/>
          </a:bodyPr>
          <a:lstStyle/>
          <a:p>
            <a:pPr algn="ctr">
              <a:lnSpc>
                <a:spcPct val="100000"/>
              </a:lnSpc>
            </a:pPr>
            <a:r>
              <a:rPr sz="1500" b="1" i="0">
                <a:solidFill>
                  <a:srgbClr val="E8683A"/>
                </a:solidFill>
                <a:latin typeface="Avenir Next"/>
              </a:rPr>
              <a:t>Retrieval as a</a:t>
            </a:r>
          </a:p>
          <a:p>
            <a:pPr algn="ctr">
              <a:lnSpc>
                <a:spcPct val="100000"/>
              </a:lnSpc>
            </a:pPr>
            <a:r>
              <a:rPr sz="1500" b="1" i="0">
                <a:solidFill>
                  <a:srgbClr val="E8683A"/>
                </a:solidFill>
                <a:latin typeface="Avenir Next"/>
              </a:rPr>
              <a:t>control loop</a:t>
            </a:r>
          </a:p>
        </p:txBody>
      </p:sp>
      <p:sp>
        <p:nvSpPr>
          <p:cNvPr id="30" name="Rounded Rectangle 29"/>
          <p:cNvSpPr/>
          <p:nvPr/>
        </p:nvSpPr>
        <p:spPr>
          <a:xfrm>
            <a:off x="8549640" y="2194560"/>
            <a:ext cx="3063240" cy="2926080"/>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31" name="TextBox 30"/>
          <p:cNvSpPr txBox="1"/>
          <p:nvPr/>
        </p:nvSpPr>
        <p:spPr>
          <a:xfrm>
            <a:off x="8778240" y="2395728"/>
            <a:ext cx="2651760" cy="2560320"/>
          </a:xfrm>
          <a:prstGeom prst="rect">
            <a:avLst/>
          </a:prstGeom>
          <a:noFill/>
        </p:spPr>
        <p:txBody>
          <a:bodyPr wrap="square" anchor="t" lIns="0" rIns="0" tIns="0" bIns="0">
            <a:spAutoFit/>
          </a:bodyPr>
          <a:lstStyle/>
          <a:p>
            <a:pPr algn="l">
              <a:lnSpc>
                <a:spcPct val="112000"/>
              </a:lnSpc>
            </a:pPr>
            <a:r>
              <a:rPr sz="1250" b="0" i="0">
                <a:solidFill>
                  <a:srgbClr val="1A1A1A"/>
                </a:solidFill>
                <a:latin typeface="Avenir Next"/>
              </a:rPr>
              <a:t>A pipeline runs once.</a:t>
            </a:r>
          </a:p>
          <a:p>
            <a:pPr algn="l">
              <a:lnSpc>
                <a:spcPct val="112000"/>
              </a:lnSpc>
            </a:pPr>
            <a:r>
              <a:rPr sz="1250" b="0" i="0">
                <a:solidFill>
                  <a:srgbClr val="1A1A1A"/>
                </a:solidFill>
                <a:latin typeface="Avenir Next"/>
              </a:rPr>
              <a:t/>
            </a:r>
          </a:p>
          <a:p>
            <a:pPr algn="l">
              <a:lnSpc>
                <a:spcPct val="112000"/>
              </a:lnSpc>
            </a:pPr>
            <a:r>
              <a:rPr sz="1250" b="0" i="0">
                <a:solidFill>
                  <a:srgbClr val="1A1A1A"/>
                </a:solidFill>
                <a:latin typeface="Avenir Next"/>
              </a:rPr>
              <a:t>A loop decides: is this evidence good enough? If not — re-plan, re-retrieve, re-ground.</a:t>
            </a:r>
          </a:p>
          <a:p>
            <a:pPr algn="l">
              <a:lnSpc>
                <a:spcPct val="112000"/>
              </a:lnSpc>
            </a:pPr>
            <a:r>
              <a:rPr sz="1250" b="0" i="0">
                <a:solidFill>
                  <a:srgbClr val="1A1A1A"/>
                </a:solidFill>
                <a:latin typeface="Avenir Next"/>
              </a:rPr>
              <a:t/>
            </a:r>
          </a:p>
          <a:p>
            <a:pPr algn="l">
              <a:lnSpc>
                <a:spcPct val="112000"/>
              </a:lnSpc>
            </a:pPr>
            <a:r>
              <a:rPr sz="1250" b="0" i="0">
                <a:solidFill>
                  <a:srgbClr val="1A1A1A"/>
                </a:solidFill>
                <a:latin typeface="Avenir Next"/>
              </a:rPr>
              <a:t>That decision is what makes it agentic.</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2 · FROM PIPELINE TO AGENT</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Inside a knowledge retrieval agent</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15</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5989320"/>
            <a:ext cx="11155680" cy="320040"/>
          </a:xfrm>
          <a:prstGeom prst="rect">
            <a:avLst/>
          </a:prstGeom>
          <a:noFill/>
        </p:spPr>
        <p:txBody>
          <a:bodyPr wrap="square" anchor="t" lIns="0" rIns="0" tIns="0" bIns="0">
            <a:spAutoFit/>
          </a:bodyPr>
          <a:lstStyle/>
          <a:p>
            <a:pPr algn="l">
              <a:lnSpc>
                <a:spcPct val="100000"/>
              </a:lnSpc>
            </a:pPr>
            <a:r>
              <a:rPr sz="1200" b="0" i="1">
                <a:solidFill>
                  <a:srgbClr val="6B6B66"/>
                </a:solidFill>
                <a:latin typeface="Avenir Next"/>
              </a:rPr>
              <a:t>Provenance runs parallel to every stage — citations, metadata, confidence collected continuously</a:t>
            </a:r>
          </a:p>
        </p:txBody>
      </p:sp>
      <p:sp>
        <p:nvSpPr>
          <p:cNvPr id="11" name="Rounded Rectangle 10"/>
          <p:cNvSpPr/>
          <p:nvPr/>
        </p:nvSpPr>
        <p:spPr>
          <a:xfrm>
            <a:off x="502920" y="2505456"/>
            <a:ext cx="777240" cy="658368"/>
          </a:xfrm>
          <a:prstGeom prst="roundRect">
            <a:avLst>
              <a:gd name="adj" fmla="val 12000"/>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F7F5EE"/>
                </a:solidFill>
                <a:latin typeface="Avenir Next"/>
              </a:rPr>
              <a:t>Query</a:t>
            </a:r>
          </a:p>
        </p:txBody>
      </p:sp>
      <p:sp>
        <p:nvSpPr>
          <p:cNvPr id="12" name="Rectangle 11"/>
          <p:cNvSpPr/>
          <p:nvPr/>
        </p:nvSpPr>
        <p:spPr>
          <a:xfrm>
            <a:off x="1280160" y="2823527"/>
            <a:ext cx="47548"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Isosceles Triangle 12"/>
          <p:cNvSpPr/>
          <p:nvPr/>
        </p:nvSpPr>
        <p:spPr>
          <a:xfrm rot="5400000">
            <a:off x="1318108" y="2807208"/>
            <a:ext cx="52120" cy="54864"/>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ounded Rectangle 13"/>
          <p:cNvSpPr/>
          <p:nvPr/>
        </p:nvSpPr>
        <p:spPr>
          <a:xfrm>
            <a:off x="1371600" y="2377440"/>
            <a:ext cx="1874519" cy="914400"/>
          </a:xfrm>
          <a:prstGeom prst="roundRect">
            <a:avLst>
              <a:gd name="adj" fmla="val 12000"/>
            </a:avLst>
          </a:prstGeom>
          <a:solidFill>
            <a:srgbClr val="FFFFFF"/>
          </a:solidFill>
          <a:ln w="22225">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1A1A1A"/>
                </a:solidFill>
                <a:latin typeface="Avenir Next"/>
              </a:rPr>
              <a:t>Query</a:t>
            </a:r>
          </a:p>
          <a:p>
            <a:pPr algn="ctr">
              <a:lnSpc>
                <a:spcPct val="100000"/>
              </a:lnSpc>
            </a:pPr>
            <a:r>
              <a:rPr sz="1300" b="1" i="0">
                <a:solidFill>
                  <a:srgbClr val="1A1A1A"/>
                </a:solidFill>
                <a:latin typeface="Avenir Next"/>
              </a:rPr>
              <a:t>understanding</a:t>
            </a:r>
          </a:p>
        </p:txBody>
      </p:sp>
      <p:sp>
        <p:nvSpPr>
          <p:cNvPr id="15" name="Rectangle 14"/>
          <p:cNvSpPr/>
          <p:nvPr/>
        </p:nvSpPr>
        <p:spPr>
          <a:xfrm>
            <a:off x="3246119" y="2823527"/>
            <a:ext cx="35478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Isosceles Triangle 15"/>
          <p:cNvSpPr/>
          <p:nvPr/>
        </p:nvSpPr>
        <p:spPr>
          <a:xfrm rot="5400000">
            <a:off x="3578503" y="277063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ounded Rectangle 16"/>
          <p:cNvSpPr/>
          <p:nvPr/>
        </p:nvSpPr>
        <p:spPr>
          <a:xfrm>
            <a:off x="3703319" y="2377440"/>
            <a:ext cx="1874519" cy="914400"/>
          </a:xfrm>
          <a:prstGeom prst="roundRect">
            <a:avLst>
              <a:gd name="adj" fmla="val 12000"/>
            </a:avLst>
          </a:prstGeom>
          <a:solidFill>
            <a:srgbClr val="FFFFFF"/>
          </a:solidFill>
          <a:ln w="22225">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1A1A1A"/>
                </a:solidFill>
                <a:latin typeface="Avenir Next"/>
              </a:rPr>
              <a:t>Retriever</a:t>
            </a:r>
          </a:p>
          <a:p>
            <a:pPr algn="ctr">
              <a:lnSpc>
                <a:spcPct val="100000"/>
              </a:lnSpc>
            </a:pPr>
            <a:r>
              <a:rPr sz="1300" b="1" i="0">
                <a:solidFill>
                  <a:srgbClr val="1A1A1A"/>
                </a:solidFill>
                <a:latin typeface="Avenir Next"/>
              </a:rPr>
              <a:t>module</a:t>
            </a:r>
          </a:p>
        </p:txBody>
      </p:sp>
      <p:sp>
        <p:nvSpPr>
          <p:cNvPr id="18" name="Rectangle 17"/>
          <p:cNvSpPr/>
          <p:nvPr/>
        </p:nvSpPr>
        <p:spPr>
          <a:xfrm>
            <a:off x="5577838" y="2823527"/>
            <a:ext cx="35478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Isosceles Triangle 18"/>
          <p:cNvSpPr/>
          <p:nvPr/>
        </p:nvSpPr>
        <p:spPr>
          <a:xfrm rot="5400000">
            <a:off x="5910222" y="277063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Rounded Rectangle 19"/>
          <p:cNvSpPr/>
          <p:nvPr/>
        </p:nvSpPr>
        <p:spPr>
          <a:xfrm>
            <a:off x="6035038" y="2377440"/>
            <a:ext cx="1874519" cy="914400"/>
          </a:xfrm>
          <a:prstGeom prst="roundRect">
            <a:avLst>
              <a:gd name="adj" fmla="val 12000"/>
            </a:avLst>
          </a:prstGeom>
          <a:solidFill>
            <a:srgbClr val="FFFFFF"/>
          </a:solidFill>
          <a:ln w="22225">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1A1A1A"/>
                </a:solidFill>
                <a:latin typeface="Avenir Next"/>
              </a:rPr>
              <a:t>Preprocessing</a:t>
            </a:r>
          </a:p>
          <a:p>
            <a:pPr algn="ctr">
              <a:lnSpc>
                <a:spcPct val="100000"/>
              </a:lnSpc>
            </a:pPr>
            <a:r>
              <a:rPr sz="1300" b="1" i="0">
                <a:solidFill>
                  <a:srgbClr val="1A1A1A"/>
                </a:solidFill>
                <a:latin typeface="Avenir Next"/>
              </a:rPr>
              <a:t>&amp; ranking</a:t>
            </a:r>
          </a:p>
        </p:txBody>
      </p:sp>
      <p:sp>
        <p:nvSpPr>
          <p:cNvPr id="21" name="Rectangle 20"/>
          <p:cNvSpPr/>
          <p:nvPr/>
        </p:nvSpPr>
        <p:spPr>
          <a:xfrm>
            <a:off x="7909557" y="2823527"/>
            <a:ext cx="35478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Isosceles Triangle 21"/>
          <p:cNvSpPr/>
          <p:nvPr/>
        </p:nvSpPr>
        <p:spPr>
          <a:xfrm rot="5400000">
            <a:off x="8241941" y="277063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ounded Rectangle 22"/>
          <p:cNvSpPr/>
          <p:nvPr/>
        </p:nvSpPr>
        <p:spPr>
          <a:xfrm>
            <a:off x="8366757" y="2377440"/>
            <a:ext cx="1874519" cy="914400"/>
          </a:xfrm>
          <a:prstGeom prst="roundRect">
            <a:avLst>
              <a:gd name="adj" fmla="val 12000"/>
            </a:avLst>
          </a:prstGeom>
          <a:solidFill>
            <a:srgbClr val="FFFFFF"/>
          </a:solidFill>
          <a:ln w="22225">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1A1A1A"/>
                </a:solidFill>
                <a:latin typeface="Avenir Next"/>
              </a:rPr>
              <a:t>Reasoning &amp;</a:t>
            </a:r>
          </a:p>
          <a:p>
            <a:pPr algn="ctr">
              <a:lnSpc>
                <a:spcPct val="100000"/>
              </a:lnSpc>
            </a:pPr>
            <a:r>
              <a:rPr sz="1300" b="1" i="0">
                <a:solidFill>
                  <a:srgbClr val="1A1A1A"/>
                </a:solidFill>
                <a:latin typeface="Avenir Next"/>
              </a:rPr>
              <a:t>generation</a:t>
            </a:r>
          </a:p>
        </p:txBody>
      </p:sp>
      <p:sp>
        <p:nvSpPr>
          <p:cNvPr id="24" name="Rectangle 23"/>
          <p:cNvSpPr/>
          <p:nvPr/>
        </p:nvSpPr>
        <p:spPr>
          <a:xfrm>
            <a:off x="10241276" y="2823527"/>
            <a:ext cx="35478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Isosceles Triangle 24"/>
          <p:cNvSpPr/>
          <p:nvPr/>
        </p:nvSpPr>
        <p:spPr>
          <a:xfrm rot="5400000">
            <a:off x="10573660" y="277063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Rounded Rectangle 25"/>
          <p:cNvSpPr/>
          <p:nvPr/>
        </p:nvSpPr>
        <p:spPr>
          <a:xfrm>
            <a:off x="10698476" y="2505456"/>
            <a:ext cx="1051560" cy="658368"/>
          </a:xfrm>
          <a:prstGeom prst="roundRect">
            <a:avLst>
              <a:gd name="adj" fmla="val 12000"/>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50" b="1" i="0">
                <a:solidFill>
                  <a:srgbClr val="FFFFFF"/>
                </a:solidFill>
                <a:latin typeface="Avenir Next"/>
              </a:rPr>
              <a:t>Grounded</a:t>
            </a:r>
          </a:p>
          <a:p>
            <a:pPr algn="ctr">
              <a:lnSpc>
                <a:spcPct val="100000"/>
              </a:lnSpc>
            </a:pPr>
            <a:r>
              <a:rPr sz="1150" b="1" i="0">
                <a:solidFill>
                  <a:srgbClr val="FFFFFF"/>
                </a:solidFill>
                <a:latin typeface="Avenir Next"/>
              </a:rPr>
              <a:t>answer</a:t>
            </a:r>
          </a:p>
        </p:txBody>
      </p:sp>
      <p:sp>
        <p:nvSpPr>
          <p:cNvPr id="27" name="Rounded Rectangle 26"/>
          <p:cNvSpPr/>
          <p:nvPr/>
        </p:nvSpPr>
        <p:spPr>
          <a:xfrm>
            <a:off x="3451858" y="3794760"/>
            <a:ext cx="2377440" cy="566928"/>
          </a:xfrm>
          <a:prstGeom prst="roundRect">
            <a:avLst>
              <a:gd name="adj" fmla="val 12000"/>
            </a:avLst>
          </a:prstGeom>
          <a:no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00" b="0" i="0">
                <a:solidFill>
                  <a:srgbClr val="6B6B66"/>
                </a:solidFill>
                <a:latin typeface="Avenir Next"/>
              </a:rPr>
              <a:t>Vector · SQL · APIs · Web</a:t>
            </a:r>
          </a:p>
        </p:txBody>
      </p:sp>
      <p:sp>
        <p:nvSpPr>
          <p:cNvPr id="28" name="Rectangle 27"/>
          <p:cNvSpPr/>
          <p:nvPr/>
        </p:nvSpPr>
        <p:spPr>
          <a:xfrm rot="16200000">
            <a:off x="4601716" y="3747960"/>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Rectangle 28"/>
          <p:cNvSpPr/>
          <p:nvPr/>
        </p:nvSpPr>
        <p:spPr>
          <a:xfrm rot="16200000">
            <a:off x="4601716" y="3615372"/>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Rectangle 29"/>
          <p:cNvSpPr/>
          <p:nvPr/>
        </p:nvSpPr>
        <p:spPr>
          <a:xfrm rot="16200000">
            <a:off x="4601716" y="3482784"/>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Rectangle 30"/>
          <p:cNvSpPr/>
          <p:nvPr/>
        </p:nvSpPr>
        <p:spPr>
          <a:xfrm rot="16200000">
            <a:off x="4639207" y="3387686"/>
            <a:ext cx="274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2" name="Isosceles Triangle 31"/>
          <p:cNvSpPr/>
          <p:nvPr/>
        </p:nvSpPr>
        <p:spPr>
          <a:xfrm>
            <a:off x="4579771" y="3291840"/>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Rounded Rectangle 32"/>
          <p:cNvSpPr/>
          <p:nvPr/>
        </p:nvSpPr>
        <p:spPr>
          <a:xfrm>
            <a:off x="1371600" y="4846320"/>
            <a:ext cx="9144000" cy="566928"/>
          </a:xfrm>
          <a:prstGeom prst="roundRect">
            <a:avLst>
              <a:gd name="adj" fmla="val 12000"/>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50" b="1" i="0">
                <a:solidFill>
                  <a:srgbClr val="FFFFFF"/>
                </a:solidFill>
                <a:latin typeface="Avenir Next"/>
              </a:rPr>
              <a:t>PROVENANCE RAIL — citations · metadata · confidence, collected continuously</a:t>
            </a:r>
          </a:p>
        </p:txBody>
      </p:sp>
      <p:sp>
        <p:nvSpPr>
          <p:cNvPr id="34" name="Rectangle 33"/>
          <p:cNvSpPr/>
          <p:nvPr/>
        </p:nvSpPr>
        <p:spPr>
          <a:xfrm rot="5400000">
            <a:off x="2269997" y="332276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Rectangle 34"/>
          <p:cNvSpPr/>
          <p:nvPr/>
        </p:nvSpPr>
        <p:spPr>
          <a:xfrm rot="5400000">
            <a:off x="2269997" y="3455352"/>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6" name="Rectangle 35"/>
          <p:cNvSpPr/>
          <p:nvPr/>
        </p:nvSpPr>
        <p:spPr>
          <a:xfrm rot="5400000">
            <a:off x="2269997" y="3587940"/>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Rectangle 36"/>
          <p:cNvSpPr/>
          <p:nvPr/>
        </p:nvSpPr>
        <p:spPr>
          <a:xfrm rot="5400000">
            <a:off x="2269997" y="3720528"/>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8" name="Rectangle 37"/>
          <p:cNvSpPr/>
          <p:nvPr/>
        </p:nvSpPr>
        <p:spPr>
          <a:xfrm rot="5400000">
            <a:off x="2269997" y="3853116"/>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Rectangle 38"/>
          <p:cNvSpPr/>
          <p:nvPr/>
        </p:nvSpPr>
        <p:spPr>
          <a:xfrm rot="5400000">
            <a:off x="2269997" y="398570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0" name="Rectangle 39"/>
          <p:cNvSpPr/>
          <p:nvPr/>
        </p:nvSpPr>
        <p:spPr>
          <a:xfrm rot="5400000">
            <a:off x="2269997" y="4118292"/>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1" name="Rectangle 40"/>
          <p:cNvSpPr/>
          <p:nvPr/>
        </p:nvSpPr>
        <p:spPr>
          <a:xfrm rot="5400000">
            <a:off x="2269997" y="4250880"/>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2" name="Rectangle 41"/>
          <p:cNvSpPr/>
          <p:nvPr/>
        </p:nvSpPr>
        <p:spPr>
          <a:xfrm rot="5400000">
            <a:off x="2269997" y="4383468"/>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Rectangle 42"/>
          <p:cNvSpPr/>
          <p:nvPr/>
        </p:nvSpPr>
        <p:spPr>
          <a:xfrm rot="5400000">
            <a:off x="2269997" y="4516056"/>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Rectangle 43"/>
          <p:cNvSpPr/>
          <p:nvPr/>
        </p:nvSpPr>
        <p:spPr>
          <a:xfrm rot="5400000">
            <a:off x="2269997" y="464864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Isosceles Triangle 44"/>
          <p:cNvSpPr/>
          <p:nvPr/>
        </p:nvSpPr>
        <p:spPr>
          <a:xfrm rot="10800000">
            <a:off x="2248052" y="4718304"/>
            <a:ext cx="121615" cy="128016"/>
          </a:xfrm>
          <a:prstGeom prst="triangl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Rectangle 45"/>
          <p:cNvSpPr/>
          <p:nvPr/>
        </p:nvSpPr>
        <p:spPr>
          <a:xfrm rot="5400000">
            <a:off x="4601716" y="332276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Rectangle 46"/>
          <p:cNvSpPr/>
          <p:nvPr/>
        </p:nvSpPr>
        <p:spPr>
          <a:xfrm rot="5400000">
            <a:off x="4601716" y="3455352"/>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8" name="Rectangle 47"/>
          <p:cNvSpPr/>
          <p:nvPr/>
        </p:nvSpPr>
        <p:spPr>
          <a:xfrm rot="5400000">
            <a:off x="4601716" y="3587940"/>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Rectangle 48"/>
          <p:cNvSpPr/>
          <p:nvPr/>
        </p:nvSpPr>
        <p:spPr>
          <a:xfrm rot="5400000">
            <a:off x="4601716" y="3720528"/>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Rectangle 49"/>
          <p:cNvSpPr/>
          <p:nvPr/>
        </p:nvSpPr>
        <p:spPr>
          <a:xfrm rot="5400000">
            <a:off x="4601716" y="3853116"/>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Rectangle 50"/>
          <p:cNvSpPr/>
          <p:nvPr/>
        </p:nvSpPr>
        <p:spPr>
          <a:xfrm rot="5400000">
            <a:off x="4601716" y="398570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2" name="Rectangle 51"/>
          <p:cNvSpPr/>
          <p:nvPr/>
        </p:nvSpPr>
        <p:spPr>
          <a:xfrm rot="5400000">
            <a:off x="4601716" y="4118292"/>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Rectangle 52"/>
          <p:cNvSpPr/>
          <p:nvPr/>
        </p:nvSpPr>
        <p:spPr>
          <a:xfrm rot="5400000">
            <a:off x="4601716" y="4250880"/>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4" name="Rectangle 53"/>
          <p:cNvSpPr/>
          <p:nvPr/>
        </p:nvSpPr>
        <p:spPr>
          <a:xfrm rot="5400000">
            <a:off x="4601716" y="4383468"/>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5" name="Rectangle 54"/>
          <p:cNvSpPr/>
          <p:nvPr/>
        </p:nvSpPr>
        <p:spPr>
          <a:xfrm rot="5400000">
            <a:off x="4601716" y="4516056"/>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Rectangle 55"/>
          <p:cNvSpPr/>
          <p:nvPr/>
        </p:nvSpPr>
        <p:spPr>
          <a:xfrm rot="5400000">
            <a:off x="4601716" y="464864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Isosceles Triangle 56"/>
          <p:cNvSpPr/>
          <p:nvPr/>
        </p:nvSpPr>
        <p:spPr>
          <a:xfrm rot="10800000">
            <a:off x="4579771" y="4718304"/>
            <a:ext cx="121615" cy="128016"/>
          </a:xfrm>
          <a:prstGeom prst="triangl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8" name="Rectangle 57"/>
          <p:cNvSpPr/>
          <p:nvPr/>
        </p:nvSpPr>
        <p:spPr>
          <a:xfrm rot="5400000">
            <a:off x="6933435" y="332276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Rectangle 58"/>
          <p:cNvSpPr/>
          <p:nvPr/>
        </p:nvSpPr>
        <p:spPr>
          <a:xfrm rot="5400000">
            <a:off x="6933435" y="3455352"/>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0" name="Rectangle 59"/>
          <p:cNvSpPr/>
          <p:nvPr/>
        </p:nvSpPr>
        <p:spPr>
          <a:xfrm rot="5400000">
            <a:off x="6933435" y="3587940"/>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1" name="Rectangle 60"/>
          <p:cNvSpPr/>
          <p:nvPr/>
        </p:nvSpPr>
        <p:spPr>
          <a:xfrm rot="5400000">
            <a:off x="6933435" y="3720528"/>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2" name="Rectangle 61"/>
          <p:cNvSpPr/>
          <p:nvPr/>
        </p:nvSpPr>
        <p:spPr>
          <a:xfrm rot="5400000">
            <a:off x="6933435" y="3853116"/>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Rectangle 62"/>
          <p:cNvSpPr/>
          <p:nvPr/>
        </p:nvSpPr>
        <p:spPr>
          <a:xfrm rot="5400000">
            <a:off x="6933435" y="398570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4" name="Rectangle 63"/>
          <p:cNvSpPr/>
          <p:nvPr/>
        </p:nvSpPr>
        <p:spPr>
          <a:xfrm rot="5400000">
            <a:off x="6933435" y="4118292"/>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5" name="Rectangle 64"/>
          <p:cNvSpPr/>
          <p:nvPr/>
        </p:nvSpPr>
        <p:spPr>
          <a:xfrm rot="5400000">
            <a:off x="6933435" y="4250880"/>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6" name="Rectangle 65"/>
          <p:cNvSpPr/>
          <p:nvPr/>
        </p:nvSpPr>
        <p:spPr>
          <a:xfrm rot="5400000">
            <a:off x="6933435" y="4383468"/>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7" name="Rectangle 66"/>
          <p:cNvSpPr/>
          <p:nvPr/>
        </p:nvSpPr>
        <p:spPr>
          <a:xfrm rot="5400000">
            <a:off x="6933435" y="4516056"/>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8" name="Rectangle 67"/>
          <p:cNvSpPr/>
          <p:nvPr/>
        </p:nvSpPr>
        <p:spPr>
          <a:xfrm rot="5400000">
            <a:off x="6933435" y="464864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9" name="Isosceles Triangle 68"/>
          <p:cNvSpPr/>
          <p:nvPr/>
        </p:nvSpPr>
        <p:spPr>
          <a:xfrm rot="10800000">
            <a:off x="6911490" y="4718304"/>
            <a:ext cx="121615" cy="128016"/>
          </a:xfrm>
          <a:prstGeom prst="triangl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0" name="Rectangle 69"/>
          <p:cNvSpPr/>
          <p:nvPr/>
        </p:nvSpPr>
        <p:spPr>
          <a:xfrm rot="5400000">
            <a:off x="9265154" y="332276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1" name="Rectangle 70"/>
          <p:cNvSpPr/>
          <p:nvPr/>
        </p:nvSpPr>
        <p:spPr>
          <a:xfrm rot="5400000">
            <a:off x="9265154" y="3455352"/>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2" name="Rectangle 71"/>
          <p:cNvSpPr/>
          <p:nvPr/>
        </p:nvSpPr>
        <p:spPr>
          <a:xfrm rot="5400000">
            <a:off x="9265154" y="3587940"/>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3" name="Rectangle 72"/>
          <p:cNvSpPr/>
          <p:nvPr/>
        </p:nvSpPr>
        <p:spPr>
          <a:xfrm rot="5400000">
            <a:off x="9265154" y="3720528"/>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4" name="Rectangle 73"/>
          <p:cNvSpPr/>
          <p:nvPr/>
        </p:nvSpPr>
        <p:spPr>
          <a:xfrm rot="5400000">
            <a:off x="9265154" y="3853116"/>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5" name="Rectangle 74"/>
          <p:cNvSpPr/>
          <p:nvPr/>
        </p:nvSpPr>
        <p:spPr>
          <a:xfrm rot="5400000">
            <a:off x="9265154" y="398570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6" name="Rectangle 75"/>
          <p:cNvSpPr/>
          <p:nvPr/>
        </p:nvSpPr>
        <p:spPr>
          <a:xfrm rot="5400000">
            <a:off x="9265154" y="4118292"/>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7" name="Rectangle 76"/>
          <p:cNvSpPr/>
          <p:nvPr/>
        </p:nvSpPr>
        <p:spPr>
          <a:xfrm rot="5400000">
            <a:off x="9265154" y="4250880"/>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8" name="Rectangle 77"/>
          <p:cNvSpPr/>
          <p:nvPr/>
        </p:nvSpPr>
        <p:spPr>
          <a:xfrm rot="5400000">
            <a:off x="9265154" y="4383468"/>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9" name="Rectangle 78"/>
          <p:cNvSpPr/>
          <p:nvPr/>
        </p:nvSpPr>
        <p:spPr>
          <a:xfrm rot="5400000">
            <a:off x="9265154" y="4516056"/>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0" name="Rectangle 79"/>
          <p:cNvSpPr/>
          <p:nvPr/>
        </p:nvSpPr>
        <p:spPr>
          <a:xfrm rot="5400000">
            <a:off x="9265154" y="4648644"/>
            <a:ext cx="77724" cy="1587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1" name="Isosceles Triangle 80"/>
          <p:cNvSpPr/>
          <p:nvPr/>
        </p:nvSpPr>
        <p:spPr>
          <a:xfrm rot="10800000">
            <a:off x="9243209" y="4718304"/>
            <a:ext cx="121615" cy="128016"/>
          </a:xfrm>
          <a:prstGeom prst="triangl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2" name="TextBox 81"/>
          <p:cNvSpPr txBox="1"/>
          <p:nvPr/>
        </p:nvSpPr>
        <p:spPr>
          <a:xfrm>
            <a:off x="1371600" y="5486400"/>
            <a:ext cx="9144000" cy="320040"/>
          </a:xfrm>
          <a:prstGeom prst="rect">
            <a:avLst/>
          </a:prstGeom>
          <a:noFill/>
        </p:spPr>
        <p:txBody>
          <a:bodyPr wrap="square" anchor="t" lIns="0" rIns="0" tIns="0" bIns="0">
            <a:spAutoFit/>
          </a:bodyPr>
          <a:lstStyle/>
          <a:p>
            <a:pPr algn="l">
              <a:lnSpc>
                <a:spcPct val="100000"/>
              </a:lnSpc>
            </a:pPr>
            <a:r>
              <a:rPr sz="1200" b="0" i="1">
                <a:solidFill>
                  <a:srgbClr val="6B6B66"/>
                </a:solidFill>
                <a:latin typeface="Avenir Next"/>
              </a:rPr>
              <a:t>“Provenance is not a final step but a continuous process.” — Ch. 6</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AGENTIC RAG SURVEY · ARXIV:2501.09136</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What makes it agentic: four design patterns</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16</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801368"/>
            <a:ext cx="11064240" cy="4480560"/>
          </a:xfrm>
          <a:prstGeom prst="rect">
            <a:avLst/>
          </a:prstGeom>
          <a:noFill/>
        </p:spPr>
        <p:txBody>
          <a:bodyPr wrap="square">
            <a:spAutoFit/>
          </a:bodyPr>
          <a:lstStyle/>
          <a:p>
            <a:pPr algn="l" marL="256032" indent="-256032">
              <a:lnSpc>
                <a:spcPct val="108000"/>
              </a:lnSpc>
              <a:spcAft>
                <a:spcPts val="1400"/>
              </a:spcAft>
            </a:pPr>
            <a:r>
              <a:rPr sz="1700" b="1" i="0">
                <a:solidFill>
                  <a:srgbClr val="E8683A"/>
                </a:solidFill>
                <a:latin typeface="Avenir Next"/>
              </a:rPr>
              <a:t>▪  </a:t>
            </a:r>
            <a:r>
              <a:rPr sz="1700" b="1" i="0">
                <a:solidFill>
                  <a:srgbClr val="1A1A1A"/>
                </a:solidFill>
                <a:latin typeface="Avenir Next"/>
              </a:rPr>
              <a:t>Reflection:</a:t>
            </a:r>
            <a:r>
              <a:rPr sz="1700" b="0" i="0">
                <a:solidFill>
                  <a:srgbClr val="1A1A1A"/>
                </a:solidFill>
                <a:latin typeface="Avenir Next"/>
              </a:rPr>
              <a:t> the agent critiques its own retrievals and draft answers, then retries with a better query</a:t>
            </a:r>
          </a:p>
          <a:p>
            <a:pPr algn="l" marL="256032" indent="-256032">
              <a:lnSpc>
                <a:spcPct val="108000"/>
              </a:lnSpc>
              <a:spcAft>
                <a:spcPts val="1400"/>
              </a:spcAft>
            </a:pPr>
            <a:r>
              <a:rPr sz="1700" b="1" i="0">
                <a:solidFill>
                  <a:srgbClr val="E8683A"/>
                </a:solidFill>
                <a:latin typeface="Avenir Next"/>
              </a:rPr>
              <a:t>▪  </a:t>
            </a:r>
            <a:r>
              <a:rPr sz="1700" b="1" i="0">
                <a:solidFill>
                  <a:srgbClr val="1A1A1A"/>
                </a:solidFill>
                <a:latin typeface="Avenir Next"/>
              </a:rPr>
              <a:t>Planning:</a:t>
            </a:r>
            <a:r>
              <a:rPr sz="1700" b="0" i="0">
                <a:solidFill>
                  <a:srgbClr val="1A1A1A"/>
                </a:solidFill>
                <a:latin typeface="Avenir Next"/>
              </a:rPr>
              <a:t> decomposes the question and chooses a gathering strategy before touching any index</a:t>
            </a:r>
          </a:p>
          <a:p>
            <a:pPr algn="l" marL="256032" indent="-256032">
              <a:lnSpc>
                <a:spcPct val="108000"/>
              </a:lnSpc>
              <a:spcAft>
                <a:spcPts val="1400"/>
              </a:spcAft>
            </a:pPr>
            <a:r>
              <a:rPr sz="1700" b="1" i="0">
                <a:solidFill>
                  <a:srgbClr val="E8683A"/>
                </a:solidFill>
                <a:latin typeface="Avenir Next"/>
              </a:rPr>
              <a:t>▪  </a:t>
            </a:r>
            <a:r>
              <a:rPr sz="1700" b="1" i="0">
                <a:solidFill>
                  <a:srgbClr val="1A1A1A"/>
                </a:solidFill>
                <a:latin typeface="Avenir Next"/>
              </a:rPr>
              <a:t>Tool use:</a:t>
            </a:r>
            <a:r>
              <a:rPr sz="1700" b="0" i="0">
                <a:solidFill>
                  <a:srgbClr val="1A1A1A"/>
                </a:solidFill>
                <a:latin typeface="Avenir Next"/>
              </a:rPr>
              <a:t> vector indexes, SQL, web search, and APIs become callable tools, not fixed pipeline stages</a:t>
            </a:r>
          </a:p>
          <a:p>
            <a:pPr algn="l" marL="256032" indent="-256032">
              <a:lnSpc>
                <a:spcPct val="108000"/>
              </a:lnSpc>
              <a:spcAft>
                <a:spcPts val="1400"/>
              </a:spcAft>
            </a:pPr>
            <a:r>
              <a:rPr sz="1700" b="1" i="0">
                <a:solidFill>
                  <a:srgbClr val="E8683A"/>
                </a:solidFill>
                <a:latin typeface="Avenir Next"/>
              </a:rPr>
              <a:t>▪  </a:t>
            </a:r>
            <a:r>
              <a:rPr sz="1700" b="1" i="0">
                <a:solidFill>
                  <a:srgbClr val="1A1A1A"/>
                </a:solidFill>
                <a:latin typeface="Avenir Next"/>
              </a:rPr>
              <a:t>Multi-agent collaboration:</a:t>
            </a:r>
            <a:r>
              <a:rPr sz="1700" b="0" i="0">
                <a:solidFill>
                  <a:srgbClr val="1A1A1A"/>
                </a:solidFill>
                <a:latin typeface="Avenir Next"/>
              </a:rPr>
              <a:t> specialists per source or subtask, one orchestrator to assign and merge</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SINGH ET AL. 2025 · ARXIV:2501.09136</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The agentic RAG taxonomy</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17</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graphicFrame>
        <p:nvGraphicFramePr>
          <p:cNvPr id="10" name="Table 9"/>
          <p:cNvGraphicFramePr>
            <a:graphicFrameLocks noGrp="1"/>
          </p:cNvGraphicFramePr>
          <p:nvPr/>
        </p:nvGraphicFramePr>
        <p:xfrm>
          <a:off x="502920" y="1664208"/>
          <a:ext cx="11183110" cy="3968496"/>
        </p:xfrm>
        <a:graphic>
          <a:graphicData uri="http://schemas.openxmlformats.org/drawingml/2006/table">
            <a:tbl>
              <a:tblPr>
                <a:tableStyleId>{5C22544A-7EE6-4342-B048-85BDC9FD1C3A}</a:tableStyleId>
              </a:tblPr>
              <a:tblGrid>
                <a:gridCol w="4604810"/>
                <a:gridCol w="3289150"/>
                <a:gridCol w="3289150"/>
              </a:tblGrid>
              <a:tr h="566928">
                <a:tc>
                  <a:txBody>
                    <a:bodyPr wrap="square"/>
                    <a:lstStyle/>
                    <a:p>
                      <a:r>
                        <a:rPr sz="1250" b="1" i="0">
                          <a:solidFill>
                            <a:srgbClr val="F7F5EE"/>
                          </a:solidFill>
                          <a:latin typeface="Avenir Next"/>
                        </a:rPr>
                        <a:t>Pattern</a:t>
                      </a:r>
                    </a:p>
                  </a:txBody>
                  <a:tcPr anchor="ctr">
                    <a:solidFill>
                      <a:srgbClr val="22302E"/>
                    </a:solidFill>
                  </a:tcPr>
                </a:tc>
                <a:tc>
                  <a:txBody>
                    <a:bodyPr wrap="square"/>
                    <a:lstStyle/>
                    <a:p>
                      <a:r>
                        <a:rPr sz="1250" b="1" i="0">
                          <a:solidFill>
                            <a:srgbClr val="F7F5EE"/>
                          </a:solidFill>
                          <a:latin typeface="Avenir Next"/>
                        </a:rPr>
                        <a:t>Control idea</a:t>
                      </a:r>
                    </a:p>
                  </a:txBody>
                  <a:tcPr anchor="ctr">
                    <a:solidFill>
                      <a:srgbClr val="22302E"/>
                    </a:solidFill>
                  </a:tcPr>
                </a:tc>
                <a:tc>
                  <a:txBody>
                    <a:bodyPr wrap="square"/>
                    <a:lstStyle/>
                    <a:p>
                      <a:r>
                        <a:rPr sz="1250" b="1" i="0">
                          <a:solidFill>
                            <a:srgbClr val="F7F5EE"/>
                          </a:solidFill>
                          <a:latin typeface="Avenir Next"/>
                        </a:rPr>
                        <a:t>Use when</a:t>
                      </a:r>
                    </a:p>
                  </a:txBody>
                  <a:tcPr anchor="ctr">
                    <a:solidFill>
                      <a:srgbClr val="22302E"/>
                    </a:solidFill>
                  </a:tcPr>
                </a:tc>
              </a:tr>
              <a:tr h="566928">
                <a:tc>
                  <a:txBody>
                    <a:bodyPr wrap="square"/>
                    <a:lstStyle/>
                    <a:p>
                      <a:r>
                        <a:rPr sz="1150" b="1" i="0">
                          <a:solidFill>
                            <a:srgbClr val="1A1A1A"/>
                          </a:solidFill>
                          <a:latin typeface="Avenir Next"/>
                        </a:rPr>
                        <a:t>Single-agent router</a:t>
                      </a:r>
                    </a:p>
                  </a:txBody>
                  <a:tcPr anchor="ctr">
                    <a:solidFill>
                      <a:srgbClr val="FFFFFF"/>
                    </a:solidFill>
                  </a:tcPr>
                </a:tc>
                <a:tc>
                  <a:txBody>
                    <a:bodyPr wrap="square"/>
                    <a:lstStyle/>
                    <a:p>
                      <a:r>
                        <a:rPr sz="1150" b="0" i="0">
                          <a:solidFill>
                            <a:srgbClr val="1A1A1A"/>
                          </a:solidFill>
                          <a:latin typeface="Avenir Next"/>
                        </a:rPr>
                        <a:t>One agent decides whether and where to retrieve</a:t>
                      </a:r>
                    </a:p>
                  </a:txBody>
                  <a:tcPr anchor="ctr">
                    <a:solidFill>
                      <a:srgbClr val="FFFFFF"/>
                    </a:solidFill>
                  </a:tcPr>
                </a:tc>
                <a:tc>
                  <a:txBody>
                    <a:bodyPr wrap="square"/>
                    <a:lstStyle/>
                    <a:p>
                      <a:r>
                        <a:rPr sz="1150" b="0" i="0">
                          <a:solidFill>
                            <a:srgbClr val="1A1A1A"/>
                          </a:solidFill>
                          <a:latin typeface="Avenir Next"/>
                        </a:rPr>
                        <a:t>Few tools, clear routing rules</a:t>
                      </a:r>
                    </a:p>
                  </a:txBody>
                  <a:tcPr anchor="ctr">
                    <a:solidFill>
                      <a:srgbClr val="FFFFFF"/>
                    </a:solidFill>
                  </a:tcPr>
                </a:tc>
              </a:tr>
              <a:tr h="566928">
                <a:tc>
                  <a:txBody>
                    <a:bodyPr wrap="square"/>
                    <a:lstStyle/>
                    <a:p>
                      <a:r>
                        <a:rPr sz="1150" b="1" i="0">
                          <a:solidFill>
                            <a:srgbClr val="1A1A1A"/>
                          </a:solidFill>
                          <a:latin typeface="Avenir Next"/>
                        </a:rPr>
                        <a:t>Multi-agent / Hierarchical</a:t>
                      </a:r>
                    </a:p>
                  </a:txBody>
                  <a:tcPr anchor="ctr">
                    <a:solidFill>
                      <a:srgbClr val="EFECE2"/>
                    </a:solidFill>
                  </a:tcPr>
                </a:tc>
                <a:tc>
                  <a:txBody>
                    <a:bodyPr wrap="square"/>
                    <a:lstStyle/>
                    <a:p>
                      <a:r>
                        <a:rPr sz="1150" b="0" i="0">
                          <a:solidFill>
                            <a:srgbClr val="1A1A1A"/>
                          </a:solidFill>
                          <a:latin typeface="Avenir Next"/>
                        </a:rPr>
                        <a:t>Specialists per source; orchestrator delegates</a:t>
                      </a:r>
                    </a:p>
                  </a:txBody>
                  <a:tcPr anchor="ctr">
                    <a:solidFill>
                      <a:srgbClr val="EFECE2"/>
                    </a:solidFill>
                  </a:tcPr>
                </a:tc>
                <a:tc>
                  <a:txBody>
                    <a:bodyPr wrap="square"/>
                    <a:lstStyle/>
                    <a:p>
                      <a:r>
                        <a:rPr sz="1150" b="0" i="0">
                          <a:solidFill>
                            <a:srgbClr val="1A1A1A"/>
                          </a:solidFill>
                          <a:latin typeface="Avenir Next"/>
                        </a:rPr>
                        <a:t>Heterogeneous sources, layered workflows</a:t>
                      </a:r>
                    </a:p>
                  </a:txBody>
                  <a:tcPr anchor="ctr">
                    <a:solidFill>
                      <a:srgbClr val="EFECE2"/>
                    </a:solidFill>
                  </a:tcPr>
                </a:tc>
              </a:tr>
              <a:tr h="566928">
                <a:tc>
                  <a:txBody>
                    <a:bodyPr wrap="square"/>
                    <a:lstStyle/>
                    <a:p>
                      <a:r>
                        <a:rPr sz="1150" b="1" i="0">
                          <a:solidFill>
                            <a:srgbClr val="1A1A1A"/>
                          </a:solidFill>
                          <a:latin typeface="Avenir Next"/>
                        </a:rPr>
                        <a:t>Corrective</a:t>
                      </a:r>
                    </a:p>
                  </a:txBody>
                  <a:tcPr anchor="ctr">
                    <a:solidFill>
                      <a:srgbClr val="FFFFFF"/>
                    </a:solidFill>
                  </a:tcPr>
                </a:tc>
                <a:tc>
                  <a:txBody>
                    <a:bodyPr wrap="square"/>
                    <a:lstStyle/>
                    <a:p>
                      <a:r>
                        <a:rPr sz="1150" b="0" i="0">
                          <a:solidFill>
                            <a:srgbClr val="1A1A1A"/>
                          </a:solidFill>
                          <a:latin typeface="Avenir Next"/>
                        </a:rPr>
                        <a:t>Critic scores evidence, triggers refinement loop</a:t>
                      </a:r>
                    </a:p>
                  </a:txBody>
                  <a:tcPr anchor="ctr">
                    <a:solidFill>
                      <a:srgbClr val="FFFFFF"/>
                    </a:solidFill>
                  </a:tcPr>
                </a:tc>
                <a:tc>
                  <a:txBody>
                    <a:bodyPr wrap="square"/>
                    <a:lstStyle/>
                    <a:p>
                      <a:r>
                        <a:rPr sz="1150" b="0" i="0">
                          <a:solidFill>
                            <a:srgbClr val="1A1A1A"/>
                          </a:solidFill>
                          <a:latin typeface="Avenir Next"/>
                        </a:rPr>
                        <a:t>Accuracy-critical answers, noisy corpora</a:t>
                      </a:r>
                    </a:p>
                  </a:txBody>
                  <a:tcPr anchor="ctr">
                    <a:solidFill>
                      <a:srgbClr val="FFFFFF"/>
                    </a:solidFill>
                  </a:tcPr>
                </a:tc>
              </a:tr>
              <a:tr h="566928">
                <a:tc>
                  <a:txBody>
                    <a:bodyPr wrap="square"/>
                    <a:lstStyle/>
                    <a:p>
                      <a:r>
                        <a:rPr sz="1150" b="1" i="0">
                          <a:solidFill>
                            <a:srgbClr val="1A1A1A"/>
                          </a:solidFill>
                          <a:latin typeface="Avenir Next"/>
                        </a:rPr>
                        <a:t>Adaptive</a:t>
                      </a:r>
                    </a:p>
                  </a:txBody>
                  <a:tcPr anchor="ctr">
                    <a:solidFill>
                      <a:srgbClr val="EFECE2"/>
                    </a:solidFill>
                  </a:tcPr>
                </a:tc>
                <a:tc>
                  <a:txBody>
                    <a:bodyPr wrap="square"/>
                    <a:lstStyle/>
                    <a:p>
                      <a:r>
                        <a:rPr sz="1150" b="0" i="0">
                          <a:solidFill>
                            <a:srgbClr val="1A1A1A"/>
                          </a:solidFill>
                          <a:latin typeface="Avenir Next"/>
                        </a:rPr>
                        <a:t>Assesses query, adjusts strategy in real time</a:t>
                      </a:r>
                    </a:p>
                  </a:txBody>
                  <a:tcPr anchor="ctr">
                    <a:solidFill>
                      <a:srgbClr val="EFECE2"/>
                    </a:solidFill>
                  </a:tcPr>
                </a:tc>
                <a:tc>
                  <a:txBody>
                    <a:bodyPr wrap="square"/>
                    <a:lstStyle/>
                    <a:p>
                      <a:r>
                        <a:rPr sz="1150" b="0" i="0">
                          <a:solidFill>
                            <a:srgbClr val="1A1A1A"/>
                          </a:solidFill>
                          <a:latin typeface="Avenir Next"/>
                        </a:rPr>
                        <a:t>Mixed traffic under cost and latency budgets</a:t>
                      </a:r>
                    </a:p>
                  </a:txBody>
                  <a:tcPr anchor="ctr">
                    <a:solidFill>
                      <a:srgbClr val="EFECE2"/>
                    </a:solidFill>
                  </a:tcPr>
                </a:tc>
              </a:tr>
              <a:tr h="566928">
                <a:tc>
                  <a:txBody>
                    <a:bodyPr wrap="square"/>
                    <a:lstStyle/>
                    <a:p>
                      <a:r>
                        <a:rPr sz="1150" b="1" i="0">
                          <a:solidFill>
                            <a:srgbClr val="1A1A1A"/>
                          </a:solidFill>
                          <a:latin typeface="Avenir Next"/>
                        </a:rPr>
                        <a:t>Graph-based</a:t>
                      </a:r>
                    </a:p>
                  </a:txBody>
                  <a:tcPr anchor="ctr">
                    <a:solidFill>
                      <a:srgbClr val="FFFFFF"/>
                    </a:solidFill>
                  </a:tcPr>
                </a:tc>
                <a:tc>
                  <a:txBody>
                    <a:bodyPr wrap="square"/>
                    <a:lstStyle/>
                    <a:p>
                      <a:r>
                        <a:rPr sz="1150" b="0" i="0">
                          <a:solidFill>
                            <a:srgbClr val="1A1A1A"/>
                          </a:solidFill>
                          <a:latin typeface="Avenir Next"/>
                        </a:rPr>
                        <a:t>Traverses knowledge graph plus text corpora</a:t>
                      </a:r>
                    </a:p>
                  </a:txBody>
                  <a:tcPr anchor="ctr">
                    <a:solidFill>
                      <a:srgbClr val="FFFFFF"/>
                    </a:solidFill>
                  </a:tcPr>
                </a:tc>
                <a:tc>
                  <a:txBody>
                    <a:bodyPr wrap="square"/>
                    <a:lstStyle/>
                    <a:p>
                      <a:r>
                        <a:rPr sz="1150" b="0" i="0">
                          <a:solidFill>
                            <a:srgbClr val="1A1A1A"/>
                          </a:solidFill>
                          <a:latin typeface="Avenir Next"/>
                        </a:rPr>
                        <a:t>Multi-hop, relationship-heavy questions</a:t>
                      </a:r>
                    </a:p>
                  </a:txBody>
                  <a:tcPr anchor="ctr">
                    <a:solidFill>
                      <a:srgbClr val="FFFFFF"/>
                    </a:solidFill>
                  </a:tcPr>
                </a:tc>
              </a:tr>
              <a:tr h="566928">
                <a:tc>
                  <a:txBody>
                    <a:bodyPr wrap="square"/>
                    <a:lstStyle/>
                    <a:p>
                      <a:r>
                        <a:rPr sz="1150" b="1" i="0">
                          <a:solidFill>
                            <a:srgbClr val="1A1A1A"/>
                          </a:solidFill>
                          <a:latin typeface="Avenir Next"/>
                        </a:rPr>
                        <a:t>Agentic document workflows</a:t>
                      </a:r>
                    </a:p>
                  </a:txBody>
                  <a:tcPr anchor="ctr">
                    <a:solidFill>
                      <a:srgbClr val="EFECE2"/>
                    </a:solidFill>
                  </a:tcPr>
                </a:tc>
                <a:tc>
                  <a:txBody>
                    <a:bodyPr wrap="square"/>
                    <a:lstStyle/>
                    <a:p>
                      <a:r>
                        <a:rPr sz="1150" b="0" i="0">
                          <a:solidFill>
                            <a:srgbClr val="1A1A1A"/>
                          </a:solidFill>
                          <a:latin typeface="Avenir Next"/>
                        </a:rPr>
                        <a:t>Parse → state → retrieve → orchestrate → act</a:t>
                      </a:r>
                    </a:p>
                  </a:txBody>
                  <a:tcPr anchor="ctr">
                    <a:solidFill>
                      <a:srgbClr val="EFECE2"/>
                    </a:solidFill>
                  </a:tcPr>
                </a:tc>
                <a:tc>
                  <a:txBody>
                    <a:bodyPr wrap="square"/>
                    <a:lstStyle/>
                    <a:p>
                      <a:r>
                        <a:rPr sz="1150" b="0" i="0">
                          <a:solidFill>
                            <a:srgbClr val="1A1A1A"/>
                          </a:solidFill>
                          <a:latin typeface="Avenir Next"/>
                        </a:rPr>
                        <a:t>Document-centric, end-to-end processes</a:t>
                      </a:r>
                    </a:p>
                  </a:txBody>
                  <a:tcPr anchor="ctr">
                    <a:solidFill>
                      <a:srgbClr val="EFECE2"/>
                    </a:solidFill>
                  </a:tcPr>
                </a:tc>
              </a:tr>
            </a:tbl>
          </a:graphicData>
        </a:graphic>
      </p:graphicFrame>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TYPICAL, PRACTITIONER-REPORTED FIGURES</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How much agency do you need?</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18</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828800"/>
            <a:ext cx="5120640" cy="1920240"/>
          </a:xfrm>
          <a:prstGeom prst="rect">
            <a:avLst/>
          </a:prstGeom>
          <a:noFill/>
        </p:spPr>
        <p:txBody>
          <a:bodyPr wrap="square" anchor="t" lIns="0" rIns="0" tIns="0" bIns="0">
            <a:spAutoFit/>
          </a:bodyPr>
          <a:lstStyle/>
          <a:p>
            <a:pPr algn="l">
              <a:lnSpc>
                <a:spcPct val="100000"/>
              </a:lnSpc>
            </a:pPr>
            <a:r>
              <a:rPr sz="10000" b="1" i="0">
                <a:solidFill>
                  <a:srgbClr val="E8683A"/>
                </a:solidFill>
                <a:latin typeface="Avenir Next"/>
              </a:rPr>
              <a:t>3-10x</a:t>
            </a:r>
          </a:p>
        </p:txBody>
      </p:sp>
      <p:sp>
        <p:nvSpPr>
          <p:cNvPr id="11" name="TextBox 10"/>
          <p:cNvSpPr txBox="1"/>
          <p:nvPr/>
        </p:nvSpPr>
        <p:spPr>
          <a:xfrm>
            <a:off x="548640" y="3794760"/>
            <a:ext cx="4937760" cy="822960"/>
          </a:xfrm>
          <a:prstGeom prst="rect">
            <a:avLst/>
          </a:prstGeom>
          <a:noFill/>
        </p:spPr>
        <p:txBody>
          <a:bodyPr wrap="square" anchor="t" lIns="0" rIns="0" tIns="0" bIns="0">
            <a:spAutoFit/>
          </a:bodyPr>
          <a:lstStyle/>
          <a:p>
            <a:pPr algn="l">
              <a:lnSpc>
                <a:spcPct val="115000"/>
              </a:lnSpc>
            </a:pPr>
            <a:r>
              <a:rPr sz="1600" b="0" i="0">
                <a:solidFill>
                  <a:srgbClr val="6B6B66"/>
                </a:solidFill>
                <a:latin typeface="Avenir Next"/>
              </a:rPr>
              <a:t>tokens vs naive RAG · latency 2-5x · 5-15 LLM calls per query (typical, practitioner-reported)</a:t>
            </a:r>
          </a:p>
        </p:txBody>
      </p:sp>
      <p:sp>
        <p:nvSpPr>
          <p:cNvPr id="12" name="Rounded Rectangle 11"/>
          <p:cNvSpPr/>
          <p:nvPr/>
        </p:nvSpPr>
        <p:spPr>
          <a:xfrm>
            <a:off x="6126480" y="2011680"/>
            <a:ext cx="5486400" cy="2651760"/>
          </a:xfrm>
          <a:prstGeom prst="roundRect">
            <a:avLst>
              <a:gd name="adj" fmla="val 6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TextBox 12"/>
          <p:cNvSpPr txBox="1"/>
          <p:nvPr/>
        </p:nvSpPr>
        <p:spPr>
          <a:xfrm>
            <a:off x="6400800" y="2286000"/>
            <a:ext cx="4937760" cy="2103120"/>
          </a:xfrm>
          <a:prstGeom prst="rect">
            <a:avLst/>
          </a:prstGeom>
          <a:noFill/>
        </p:spPr>
        <p:txBody>
          <a:bodyPr wrap="square" anchor="t" lIns="0" rIns="0" tIns="0" bIns="0">
            <a:spAutoFit/>
          </a:bodyPr>
          <a:lstStyle/>
          <a:p>
            <a:pPr algn="l">
              <a:lnSpc>
                <a:spcPct val="120000"/>
              </a:lnSpc>
            </a:pPr>
            <a:r>
              <a:rPr sz="1800" b="0" i="0">
                <a:solidFill>
                  <a:srgbClr val="1A1A1A"/>
                </a:solidFill>
                <a:latin typeface="Avenir Next"/>
              </a:rPr>
              <a:t>Adaptive-RAG's answer: classify query complexity, route to no-retrieval / single-step / iterative</a:t>
            </a:r>
          </a:p>
        </p:txBody>
      </p:sp>
      <p:sp>
        <p:nvSpPr>
          <p:cNvPr id="14" name="TextBox 13"/>
          <p:cNvSpPr txBox="1"/>
          <p:nvPr/>
        </p:nvSpPr>
        <p:spPr>
          <a:xfrm>
            <a:off x="502920" y="5989320"/>
            <a:ext cx="10972800" cy="274320"/>
          </a:xfrm>
          <a:prstGeom prst="rect">
            <a:avLst/>
          </a:prstGeom>
          <a:noFill/>
        </p:spPr>
        <p:txBody>
          <a:bodyPr wrap="square" anchor="t" lIns="0" rIns="0" tIns="0" bIns="0">
            <a:spAutoFit/>
          </a:bodyPr>
          <a:lstStyle/>
          <a:p>
            <a:pPr algn="l">
              <a:lnSpc>
                <a:spcPct val="100000"/>
              </a:lnSpc>
            </a:pPr>
            <a:r>
              <a:rPr sz="1100" b="0" i="1">
                <a:solidFill>
                  <a:srgbClr val="6B6B66"/>
                </a:solidFill>
                <a:latin typeface="Avenir Next"/>
              </a:rPr>
              <a:t>Practitioner estimates · Adaptive-RAG, arXiv:2403.14403</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SPOT THE ANTI-PATTERN · ROUND 1</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2800" b="1" i="0">
                <a:solidFill>
                  <a:srgbClr val="1A1A1A"/>
                </a:solidFill>
                <a:latin typeface="Avenir Next"/>
              </a:rPr>
              <a:t>A five-agent planning crew replaces a working FAQ lookup</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19</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Rounded Rectangle 9"/>
          <p:cNvSpPr/>
          <p:nvPr/>
        </p:nvSpPr>
        <p:spPr>
          <a:xfrm>
            <a:off x="502920" y="1572768"/>
            <a:ext cx="11183112" cy="1234440"/>
          </a:xfrm>
          <a:prstGeom prst="roundRect">
            <a:avLst>
              <a:gd name="adj" fmla="val 8000"/>
            </a:avLst>
          </a:prstGeom>
          <a:solidFill>
            <a:srgbClr val="22302E"/>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1" name="TextBox 10"/>
          <p:cNvSpPr txBox="1"/>
          <p:nvPr/>
        </p:nvSpPr>
        <p:spPr>
          <a:xfrm>
            <a:off x="822960" y="1700784"/>
            <a:ext cx="10515600" cy="1005840"/>
          </a:xfrm>
          <a:prstGeom prst="rect">
            <a:avLst/>
          </a:prstGeom>
          <a:noFill/>
        </p:spPr>
        <p:txBody>
          <a:bodyPr wrap="square" anchor="ctr" lIns="0" rIns="0" tIns="0" bIns="0">
            <a:spAutoFit/>
          </a:bodyPr>
          <a:lstStyle/>
          <a:p>
            <a:pPr algn="l">
              <a:lnSpc>
                <a:spcPct val="100000"/>
              </a:lnSpc>
            </a:pPr>
            <a:r>
              <a:rPr sz="1900" b="1" i="0">
                <a:solidFill>
                  <a:srgbClr val="F7F5EE"/>
                </a:solidFill>
                <a:latin typeface="Avenir Next"/>
              </a:rPr>
              <a:t>Latency: 800 ms to 12 s. Answers barely change. What is the anti-pattern?</a:t>
            </a:r>
          </a:p>
        </p:txBody>
      </p:sp>
      <p:sp>
        <p:nvSpPr>
          <p:cNvPr id="12" name="Rounded Rectangle 11"/>
          <p:cNvSpPr/>
          <p:nvPr/>
        </p:nvSpPr>
        <p:spPr>
          <a:xfrm>
            <a:off x="502920" y="3054096"/>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Oval 12"/>
          <p:cNvSpPr/>
          <p:nvPr/>
        </p:nvSpPr>
        <p:spPr>
          <a:xfrm>
            <a:off x="612648" y="3145536"/>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A</a:t>
            </a:r>
          </a:p>
        </p:txBody>
      </p:sp>
      <p:sp>
        <p:nvSpPr>
          <p:cNvPr id="14" name="TextBox 13"/>
          <p:cNvSpPr txBox="1"/>
          <p:nvPr/>
        </p:nvSpPr>
        <p:spPr>
          <a:xfrm>
            <a:off x="1188720" y="3054096"/>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Over-agentification</a:t>
            </a:r>
          </a:p>
        </p:txBody>
      </p:sp>
      <p:sp>
        <p:nvSpPr>
          <p:cNvPr id="15" name="Rounded Rectangle 14"/>
          <p:cNvSpPr/>
          <p:nvPr/>
        </p:nvSpPr>
        <p:spPr>
          <a:xfrm>
            <a:off x="502920" y="3803904"/>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Oval 15"/>
          <p:cNvSpPr/>
          <p:nvPr/>
        </p:nvSpPr>
        <p:spPr>
          <a:xfrm>
            <a:off x="612648" y="3895344"/>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B</a:t>
            </a:r>
          </a:p>
        </p:txBody>
      </p:sp>
      <p:sp>
        <p:nvSpPr>
          <p:cNvPr id="17" name="TextBox 16"/>
          <p:cNvSpPr txBox="1"/>
          <p:nvPr/>
        </p:nvSpPr>
        <p:spPr>
          <a:xfrm>
            <a:off x="1188720" y="3803904"/>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Semantic drift</a:t>
            </a:r>
          </a:p>
        </p:txBody>
      </p:sp>
      <p:sp>
        <p:nvSpPr>
          <p:cNvPr id="18" name="Rounded Rectangle 17"/>
          <p:cNvSpPr/>
          <p:nvPr/>
        </p:nvSpPr>
        <p:spPr>
          <a:xfrm>
            <a:off x="502920" y="4553712"/>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9" name="Oval 18"/>
          <p:cNvSpPr/>
          <p:nvPr/>
        </p:nvSpPr>
        <p:spPr>
          <a:xfrm>
            <a:off x="612648" y="4645152"/>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C</a:t>
            </a:r>
          </a:p>
        </p:txBody>
      </p:sp>
      <p:sp>
        <p:nvSpPr>
          <p:cNvPr id="20" name="TextBox 19"/>
          <p:cNvSpPr txBox="1"/>
          <p:nvPr/>
        </p:nvSpPr>
        <p:spPr>
          <a:xfrm>
            <a:off x="1188720" y="4553712"/>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Stale index</a:t>
            </a:r>
          </a:p>
        </p:txBody>
      </p:sp>
      <p:sp>
        <p:nvSpPr>
          <p:cNvPr id="21" name="Rounded Rectangle 20"/>
          <p:cNvSpPr/>
          <p:nvPr/>
        </p:nvSpPr>
        <p:spPr>
          <a:xfrm>
            <a:off x="502920" y="5303520"/>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2" name="Oval 21"/>
          <p:cNvSpPr/>
          <p:nvPr/>
        </p:nvSpPr>
        <p:spPr>
          <a:xfrm>
            <a:off x="612648" y="5394960"/>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D</a:t>
            </a:r>
          </a:p>
        </p:txBody>
      </p:sp>
      <p:sp>
        <p:nvSpPr>
          <p:cNvPr id="23" name="TextBox 22"/>
          <p:cNvSpPr txBox="1"/>
          <p:nvPr/>
        </p:nvSpPr>
        <p:spPr>
          <a:xfrm>
            <a:off x="1188720" y="5303520"/>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Lost in the middle</a:t>
            </a:r>
          </a:p>
        </p:txBody>
      </p:sp>
      <p:sp>
        <p:nvSpPr>
          <p:cNvPr id="24" name="Rounded Rectangle 23"/>
          <p:cNvSpPr/>
          <p:nvPr/>
        </p:nvSpPr>
        <p:spPr>
          <a:xfrm>
            <a:off x="9646920" y="3328416"/>
            <a:ext cx="2148840" cy="2011680"/>
          </a:xfrm>
          <a:prstGeom prst="roundRect">
            <a:avLst>
              <a:gd name="adj" fmla="val 10000"/>
            </a:avLst>
          </a:prstGeom>
          <a:no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5" name="TextBox 24"/>
          <p:cNvSpPr txBox="1"/>
          <p:nvPr/>
        </p:nvSpPr>
        <p:spPr>
          <a:xfrm>
            <a:off x="9829800" y="3511296"/>
            <a:ext cx="1783080" cy="164592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Launch Zoom poll · 90 seconds · then reveal and discuss</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WELCOME</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Your speaker</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pic>
        <p:nvPicPr>
          <p:cNvPr id="10" name="Picture 9" descr="headshot.png"/>
          <p:cNvPicPr>
            <a:picLocks noChangeAspect="1"/>
          </p:cNvPicPr>
          <p:nvPr/>
        </p:nvPicPr>
        <p:blipFill>
          <a:blip r:embed="rId2"/>
          <a:stretch>
            <a:fillRect/>
          </a:stretch>
        </p:blipFill>
        <p:spPr>
          <a:xfrm>
            <a:off x="502920" y="1755648"/>
            <a:ext cx="1371600" cy="1371600"/>
          </a:xfrm>
          <a:prstGeom prst="rect">
            <a:avLst/>
          </a:prstGeom>
        </p:spPr>
      </p:pic>
      <p:sp>
        <p:nvSpPr>
          <p:cNvPr id="11" name="TextBox 10"/>
          <p:cNvSpPr txBox="1"/>
          <p:nvPr/>
        </p:nvSpPr>
        <p:spPr>
          <a:xfrm>
            <a:off x="2240280" y="1801368"/>
            <a:ext cx="8686800" cy="548640"/>
          </a:xfrm>
          <a:prstGeom prst="rect">
            <a:avLst/>
          </a:prstGeom>
          <a:noFill/>
        </p:spPr>
        <p:txBody>
          <a:bodyPr wrap="square" anchor="t" lIns="0" rIns="0" tIns="0" bIns="0">
            <a:spAutoFit/>
          </a:bodyPr>
          <a:lstStyle/>
          <a:p>
            <a:pPr algn="l">
              <a:lnSpc>
                <a:spcPct val="100000"/>
              </a:lnSpc>
            </a:pPr>
            <a:r>
              <a:rPr sz="3000" b="1" i="0">
                <a:solidFill>
                  <a:srgbClr val="1A1A1A"/>
                </a:solidFill>
                <a:latin typeface="Avenir Next"/>
              </a:rPr>
              <a:t>Imran Ahmad, PhD</a:t>
            </a:r>
          </a:p>
        </p:txBody>
      </p:sp>
      <p:sp>
        <p:nvSpPr>
          <p:cNvPr id="12" name="TextBox 11"/>
          <p:cNvSpPr txBox="1"/>
          <p:nvPr/>
        </p:nvSpPr>
        <p:spPr>
          <a:xfrm>
            <a:off x="2240280" y="2441448"/>
            <a:ext cx="8686800" cy="411480"/>
          </a:xfrm>
          <a:prstGeom prst="rect">
            <a:avLst/>
          </a:prstGeom>
          <a:noFill/>
        </p:spPr>
        <p:txBody>
          <a:bodyPr wrap="square" anchor="t" lIns="0" rIns="0" tIns="0" bIns="0">
            <a:spAutoFit/>
          </a:bodyPr>
          <a:lstStyle/>
          <a:p>
            <a:pPr algn="l">
              <a:lnSpc>
                <a:spcPct val="100000"/>
              </a:lnSpc>
            </a:pPr>
            <a:r>
              <a:rPr sz="1600" b="1" i="0">
                <a:solidFill>
                  <a:srgbClr val="1E7A6D"/>
                </a:solidFill>
                <a:latin typeface="Avenir Next"/>
              </a:rPr>
              <a:t>Senior Data Scientist · Bestselling Author · Google Cloud &amp; Microsoft Authorized Instructor</a:t>
            </a:r>
          </a:p>
        </p:txBody>
      </p:sp>
      <p:sp>
        <p:nvSpPr>
          <p:cNvPr id="13" name="TextBox 12"/>
          <p:cNvSpPr txBox="1"/>
          <p:nvPr/>
        </p:nvSpPr>
        <p:spPr>
          <a:xfrm>
            <a:off x="594360" y="3493008"/>
            <a:ext cx="10789920" cy="2560320"/>
          </a:xfrm>
          <a:prstGeom prst="rect">
            <a:avLst/>
          </a:prstGeom>
          <a:noFill/>
        </p:spPr>
        <p:txBody>
          <a:bodyPr wrap="square">
            <a:spAutoFit/>
          </a:bodyPr>
          <a:lstStyle/>
          <a:p>
            <a:pPr algn="l" marL="256032" indent="-256032">
              <a:lnSpc>
                <a:spcPct val="108000"/>
              </a:lnSpc>
              <a:spcAft>
                <a:spcPts val="1300"/>
              </a:spcAft>
            </a:pPr>
            <a:r>
              <a:rPr sz="1700" b="1" i="0">
                <a:solidFill>
                  <a:srgbClr val="E8683A"/>
                </a:solidFill>
                <a:latin typeface="Avenir Next"/>
              </a:rPr>
              <a:t>▪  </a:t>
            </a:r>
            <a:r>
              <a:rPr sz="1700" b="1" i="0">
                <a:solidFill>
                  <a:srgbClr val="1A1A1A"/>
                </a:solidFill>
                <a:latin typeface="Avenir Next"/>
              </a:rPr>
              <a:t>Author:</a:t>
            </a:r>
            <a:r>
              <a:rPr sz="1700" b="0" i="0">
                <a:solidFill>
                  <a:srgbClr val="1A1A1A"/>
                </a:solidFill>
                <a:latin typeface="Avenir Next"/>
              </a:rPr>
              <a:t> 50 Algorithms Every Programmer Should Know · 30 Agents Every AI Engineer Must Build (Packt)</a:t>
            </a:r>
          </a:p>
          <a:p>
            <a:pPr algn="l" marL="256032" indent="-256032">
              <a:lnSpc>
                <a:spcPct val="108000"/>
              </a:lnSpc>
              <a:spcAft>
                <a:spcPts val="1300"/>
              </a:spcAft>
            </a:pPr>
            <a:r>
              <a:rPr sz="1700" b="1" i="0">
                <a:solidFill>
                  <a:srgbClr val="E8683A"/>
                </a:solidFill>
                <a:latin typeface="Avenir Next"/>
              </a:rPr>
              <a:t>▪  </a:t>
            </a:r>
            <a:r>
              <a:rPr sz="1700" b="1" i="0">
                <a:solidFill>
                  <a:srgbClr val="1A1A1A"/>
                </a:solidFill>
                <a:latin typeface="Avenir Next"/>
              </a:rPr>
              <a:t>Practice:</a:t>
            </a:r>
            <a:r>
              <a:rPr sz="1700" b="0" i="0">
                <a:solidFill>
                  <a:srgbClr val="1A1A1A"/>
                </a:solidFill>
                <a:latin typeface="Avenir Next"/>
              </a:rPr>
              <a:t> agentic AI in production at national scale — Government of Canada (IRCC) · Vertex AI consulting</a:t>
            </a:r>
          </a:p>
          <a:p>
            <a:pPr algn="l" marL="256032" indent="-256032">
              <a:lnSpc>
                <a:spcPct val="108000"/>
              </a:lnSpc>
              <a:spcAft>
                <a:spcPts val="1300"/>
              </a:spcAft>
            </a:pPr>
            <a:r>
              <a:rPr sz="1700" b="1" i="0">
                <a:solidFill>
                  <a:srgbClr val="E8683A"/>
                </a:solidFill>
                <a:latin typeface="Avenir Next"/>
              </a:rPr>
              <a:t>▪  </a:t>
            </a:r>
            <a:r>
              <a:rPr sz="1700" b="1" i="0">
                <a:solidFill>
                  <a:srgbClr val="1A1A1A"/>
                </a:solidFill>
                <a:latin typeface="Avenir Next"/>
              </a:rPr>
              <a:t>Instructor:</a:t>
            </a:r>
            <a:r>
              <a:rPr sz="1700" b="0" i="0">
                <a:solidFill>
                  <a:srgbClr val="1A1A1A"/>
                </a:solidFill>
                <a:latin typeface="Avenir Next"/>
              </a:rPr>
              <a:t> 1,200+ professionals trained since 2018 in enterprise AI and cloud</a:t>
            </a:r>
          </a:p>
          <a:p>
            <a:pPr algn="l" marL="256032" indent="-256032">
              <a:lnSpc>
                <a:spcPct val="108000"/>
              </a:lnSpc>
              <a:spcAft>
                <a:spcPts val="1300"/>
              </a:spcAft>
            </a:pPr>
            <a:r>
              <a:rPr sz="1700" b="1" i="0">
                <a:solidFill>
                  <a:srgbClr val="E8683A"/>
                </a:solidFill>
                <a:latin typeface="Avenir Next"/>
              </a:rPr>
              <a:t>▪  </a:t>
            </a:r>
            <a:r>
              <a:rPr sz="1700" b="1" i="0">
                <a:solidFill>
                  <a:srgbClr val="1A1A1A"/>
                </a:solidFill>
                <a:latin typeface="Avenir Next"/>
              </a:rPr>
              <a:t>This session:</a:t>
            </a:r>
            <a:r>
              <a:rPr sz="1700" b="0" i="0">
                <a:solidFill>
                  <a:srgbClr val="1A1A1A"/>
                </a:solidFill>
                <a:latin typeface="Avenir Next"/>
              </a:rPr>
              <a:t> draws on 30 Agents, Ch. 6 — Information Retrieval and Knowledge Agents · neurals.ca</a:t>
            </a: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bg>
      <p:bgPr>
        <a:solidFill>
          <a:srgbClr val="22302E"/>
        </a:solidFill>
        <a:effectLst/>
      </p:bgPr>
    </p:bg>
    <p:spTree>
      <p:nvGrpSpPr>
        <p:cNvPr id="1" name=""/>
        <p:cNvGrpSpPr/>
        <p:nvPr/>
      </p:nvGrpSpPr>
      <p:grpSpPr/>
      <p:sp>
        <p:nvSpPr>
          <p:cNvPr id="2" name="TextBox 1"/>
          <p:cNvSpPr txBox="1"/>
          <p:nvPr/>
        </p:nvSpPr>
        <p:spPr>
          <a:xfrm>
            <a:off x="502920" y="1417320"/>
            <a:ext cx="3200400" cy="457200"/>
          </a:xfrm>
          <a:prstGeom prst="rect">
            <a:avLst/>
          </a:prstGeom>
          <a:noFill/>
        </p:spPr>
        <p:txBody>
          <a:bodyPr wrap="square" anchor="t" lIns="0" rIns="0" tIns="0" bIns="0">
            <a:spAutoFit/>
          </a:bodyPr>
          <a:lstStyle/>
          <a:p>
            <a:pPr algn="l">
              <a:lnSpc>
                <a:spcPct val="100000"/>
              </a:lnSpc>
            </a:pPr>
            <a:r>
              <a:rPr sz="2000" b="1" i="0">
                <a:solidFill>
                  <a:srgbClr val="E8683A"/>
                </a:solidFill>
                <a:latin typeface="Avenir Next"/>
              </a:rPr>
              <a:t>ACT 3</a:t>
            </a:r>
          </a:p>
        </p:txBody>
      </p:sp>
      <p:sp>
        <p:nvSpPr>
          <p:cNvPr id="3" name="Rectangle 2"/>
          <p:cNvSpPr/>
          <p:nvPr/>
        </p:nvSpPr>
        <p:spPr>
          <a:xfrm>
            <a:off x="502920" y="1992630"/>
            <a:ext cx="1874520" cy="3810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2240280"/>
            <a:ext cx="10515600" cy="1554480"/>
          </a:xfrm>
          <a:prstGeom prst="rect">
            <a:avLst/>
          </a:prstGeom>
          <a:noFill/>
        </p:spPr>
        <p:txBody>
          <a:bodyPr wrap="square" anchor="t" lIns="0" rIns="0" tIns="0" bIns="0">
            <a:spAutoFit/>
          </a:bodyPr>
          <a:lstStyle/>
          <a:p>
            <a:pPr algn="l">
              <a:lnSpc>
                <a:spcPct val="100000"/>
              </a:lnSpc>
            </a:pPr>
            <a:r>
              <a:rPr sz="5400" b="1" i="0">
                <a:solidFill>
                  <a:srgbClr val="F7F5EE"/>
                </a:solidFill>
                <a:latin typeface="Avenir Next"/>
              </a:rPr>
              <a:t>The pattern catalog</a:t>
            </a:r>
          </a:p>
        </p:txBody>
      </p:sp>
      <p:sp>
        <p:nvSpPr>
          <p:cNvPr id="5" name="TextBox 4"/>
          <p:cNvSpPr txBox="1"/>
          <p:nvPr/>
        </p:nvSpPr>
        <p:spPr>
          <a:xfrm>
            <a:off x="502920" y="3977639"/>
            <a:ext cx="9875520" cy="914400"/>
          </a:xfrm>
          <a:prstGeom prst="rect">
            <a:avLst/>
          </a:prstGeom>
          <a:noFill/>
        </p:spPr>
        <p:txBody>
          <a:bodyPr wrap="square" anchor="t" lIns="0" rIns="0" tIns="0" bIns="0">
            <a:spAutoFit/>
          </a:bodyPr>
          <a:lstStyle/>
          <a:p>
            <a:pPr algn="l">
              <a:lnSpc>
                <a:spcPct val="100000"/>
              </a:lnSpc>
            </a:pPr>
            <a:r>
              <a:rPr sz="1900" b="0" i="0">
                <a:solidFill>
                  <a:srgbClr val="C9D6D2"/>
                </a:solidFill>
                <a:latin typeface="Avenir Next"/>
              </a:rPr>
              <a:t>Seven design patterns — each earns its complexity by fixing a named failure</a:t>
            </a:r>
          </a:p>
        </p:txBody>
      </p:sp>
      <p:sp>
        <p:nvSpPr>
          <p:cNvPr id="6" name="Rounded Rectangle 5"/>
          <p:cNvSpPr/>
          <p:nvPr/>
        </p:nvSpPr>
        <p:spPr>
          <a:xfrm>
            <a:off x="502920" y="5166360"/>
            <a:ext cx="2194560" cy="457200"/>
          </a:xfrm>
          <a:prstGeom prst="roundRect">
            <a:avLst>
              <a:gd name="adj" fmla="val 12000"/>
            </a:avLst>
          </a:prstGeom>
          <a:no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2BB5A0"/>
                </a:solidFill>
                <a:latin typeface="Avenir Next"/>
              </a:rPr>
              <a:t>25 min incl. two live demos</a:t>
            </a:r>
          </a:p>
        </p:txBody>
      </p:sp>
      <p:sp>
        <p:nvSpPr>
          <p:cNvPr id="7" name="Rectangle 6"/>
          <p:cNvSpPr/>
          <p:nvPr/>
        </p:nvSpPr>
        <p:spPr>
          <a:xfrm>
            <a:off x="11185855" y="1097280"/>
            <a:ext cx="321868" cy="32186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366906" y="916229"/>
            <a:ext cx="321868" cy="321868"/>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547957" y="735178"/>
            <a:ext cx="321868" cy="321868"/>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11277295" y="6492240"/>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20</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3 · THE PATTERN CATALOG</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How retrieval learned to think</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21</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Rectangle 9"/>
          <p:cNvSpPr/>
          <p:nvPr/>
        </p:nvSpPr>
        <p:spPr>
          <a:xfrm>
            <a:off x="914400" y="3275965"/>
            <a:ext cx="10515600" cy="3175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ectangle 10"/>
          <p:cNvSpPr/>
          <p:nvPr/>
        </p:nvSpPr>
        <p:spPr>
          <a:xfrm>
            <a:off x="11064240" y="3275965"/>
            <a:ext cx="234086" cy="3175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Isosceles Triangle 11"/>
          <p:cNvSpPr/>
          <p:nvPr/>
        </p:nvSpPr>
        <p:spPr>
          <a:xfrm rot="5400000">
            <a:off x="11269523" y="3209544"/>
            <a:ext cx="156362" cy="164592"/>
          </a:xfrm>
          <a:prstGeom prst="triangle">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Oval 12"/>
          <p:cNvSpPr/>
          <p:nvPr/>
        </p:nvSpPr>
        <p:spPr>
          <a:xfrm>
            <a:off x="996696" y="3191256"/>
            <a:ext cx="201168" cy="201168"/>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4" name="TextBox 13"/>
          <p:cNvSpPr txBox="1"/>
          <p:nvPr/>
        </p:nvSpPr>
        <p:spPr>
          <a:xfrm>
            <a:off x="274320" y="2606040"/>
            <a:ext cx="1645920" cy="320040"/>
          </a:xfrm>
          <a:prstGeom prst="rect">
            <a:avLst/>
          </a:prstGeom>
          <a:noFill/>
        </p:spPr>
        <p:txBody>
          <a:bodyPr wrap="square" anchor="t" lIns="0" rIns="0" tIns="0" bIns="0">
            <a:spAutoFit/>
          </a:bodyPr>
          <a:lstStyle/>
          <a:p>
            <a:pPr algn="ctr">
              <a:lnSpc>
                <a:spcPct val="100000"/>
              </a:lnSpc>
            </a:pPr>
            <a:r>
              <a:rPr sz="1600" b="1" i="0">
                <a:solidFill>
                  <a:srgbClr val="2BB5A0"/>
                </a:solidFill>
                <a:latin typeface="Avenir Next"/>
              </a:rPr>
              <a:t>2022</a:t>
            </a:r>
          </a:p>
        </p:txBody>
      </p:sp>
      <p:sp>
        <p:nvSpPr>
          <p:cNvPr id="15" name="TextBox 14"/>
          <p:cNvSpPr txBox="1"/>
          <p:nvPr/>
        </p:nvSpPr>
        <p:spPr>
          <a:xfrm>
            <a:off x="137160" y="3547872"/>
            <a:ext cx="1920240" cy="365760"/>
          </a:xfrm>
          <a:prstGeom prst="rect">
            <a:avLst/>
          </a:prstGeom>
          <a:noFill/>
        </p:spPr>
        <p:txBody>
          <a:bodyPr wrap="square" anchor="t" lIns="0" rIns="0" tIns="0" bIns="0">
            <a:spAutoFit/>
          </a:bodyPr>
          <a:lstStyle/>
          <a:p>
            <a:pPr algn="ctr">
              <a:lnSpc>
                <a:spcPct val="100000"/>
              </a:lnSpc>
            </a:pPr>
            <a:r>
              <a:rPr sz="1350" b="1" i="0">
                <a:solidFill>
                  <a:srgbClr val="1A1A1A"/>
                </a:solidFill>
                <a:latin typeface="Avenir Next"/>
              </a:rPr>
              <a:t>HyDE</a:t>
            </a:r>
          </a:p>
        </p:txBody>
      </p:sp>
      <p:sp>
        <p:nvSpPr>
          <p:cNvPr id="16" name="TextBox 15"/>
          <p:cNvSpPr txBox="1"/>
          <p:nvPr/>
        </p:nvSpPr>
        <p:spPr>
          <a:xfrm>
            <a:off x="137160" y="3950208"/>
            <a:ext cx="1920240" cy="1371600"/>
          </a:xfrm>
          <a:prstGeom prst="rect">
            <a:avLst/>
          </a:prstGeom>
          <a:noFill/>
        </p:spPr>
        <p:txBody>
          <a:bodyPr wrap="square" anchor="t" lIns="0" rIns="0" tIns="0" bIns="0">
            <a:spAutoFit/>
          </a:bodyPr>
          <a:lstStyle/>
          <a:p>
            <a:pPr algn="ctr">
              <a:lnSpc>
                <a:spcPct val="105000"/>
              </a:lnSpc>
            </a:pPr>
            <a:r>
              <a:rPr sz="1100" b="0" i="0">
                <a:solidFill>
                  <a:srgbClr val="6B6B66"/>
                </a:solidFill>
                <a:latin typeface="Avenir Next"/>
              </a:rPr>
              <a:t>Hypothetical documents close the query-document embedding gap</a:t>
            </a:r>
          </a:p>
        </p:txBody>
      </p:sp>
      <p:sp>
        <p:nvSpPr>
          <p:cNvPr id="17" name="Oval 16"/>
          <p:cNvSpPr/>
          <p:nvPr/>
        </p:nvSpPr>
        <p:spPr>
          <a:xfrm>
            <a:off x="3442716" y="3191256"/>
            <a:ext cx="201168" cy="201168"/>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8" name="TextBox 17"/>
          <p:cNvSpPr txBox="1"/>
          <p:nvPr/>
        </p:nvSpPr>
        <p:spPr>
          <a:xfrm>
            <a:off x="2720340" y="2606040"/>
            <a:ext cx="1645920" cy="320040"/>
          </a:xfrm>
          <a:prstGeom prst="rect">
            <a:avLst/>
          </a:prstGeom>
          <a:noFill/>
        </p:spPr>
        <p:txBody>
          <a:bodyPr wrap="square" anchor="t" lIns="0" rIns="0" tIns="0" bIns="0">
            <a:spAutoFit/>
          </a:bodyPr>
          <a:lstStyle/>
          <a:p>
            <a:pPr algn="ctr">
              <a:lnSpc>
                <a:spcPct val="100000"/>
              </a:lnSpc>
            </a:pPr>
            <a:r>
              <a:rPr sz="1600" b="1" i="0">
                <a:solidFill>
                  <a:srgbClr val="E8683A"/>
                </a:solidFill>
                <a:latin typeface="Avenir Next"/>
              </a:rPr>
              <a:t>2023</a:t>
            </a:r>
          </a:p>
        </p:txBody>
      </p:sp>
      <p:sp>
        <p:nvSpPr>
          <p:cNvPr id="19" name="TextBox 18"/>
          <p:cNvSpPr txBox="1"/>
          <p:nvPr/>
        </p:nvSpPr>
        <p:spPr>
          <a:xfrm>
            <a:off x="2583180" y="3547872"/>
            <a:ext cx="1920240" cy="365760"/>
          </a:xfrm>
          <a:prstGeom prst="rect">
            <a:avLst/>
          </a:prstGeom>
          <a:noFill/>
        </p:spPr>
        <p:txBody>
          <a:bodyPr wrap="square" anchor="t" lIns="0" rIns="0" tIns="0" bIns="0">
            <a:spAutoFit/>
          </a:bodyPr>
          <a:lstStyle/>
          <a:p>
            <a:pPr algn="ctr">
              <a:lnSpc>
                <a:spcPct val="100000"/>
              </a:lnSpc>
            </a:pPr>
            <a:r>
              <a:rPr sz="1350" b="1" i="0">
                <a:solidFill>
                  <a:srgbClr val="1A1A1A"/>
                </a:solidFill>
                <a:latin typeface="Avenir Next"/>
              </a:rPr>
              <a:t>IRCoT · Self-RAG</a:t>
            </a:r>
          </a:p>
        </p:txBody>
      </p:sp>
      <p:sp>
        <p:nvSpPr>
          <p:cNvPr id="20" name="TextBox 19"/>
          <p:cNvSpPr txBox="1"/>
          <p:nvPr/>
        </p:nvSpPr>
        <p:spPr>
          <a:xfrm>
            <a:off x="2583180" y="3950208"/>
            <a:ext cx="1920240" cy="1371600"/>
          </a:xfrm>
          <a:prstGeom prst="rect">
            <a:avLst/>
          </a:prstGeom>
          <a:noFill/>
        </p:spPr>
        <p:txBody>
          <a:bodyPr wrap="square" anchor="t" lIns="0" rIns="0" tIns="0" bIns="0">
            <a:spAutoFit/>
          </a:bodyPr>
          <a:lstStyle/>
          <a:p>
            <a:pPr algn="ctr">
              <a:lnSpc>
                <a:spcPct val="105000"/>
              </a:lnSpc>
            </a:pPr>
            <a:r>
              <a:rPr sz="1100" b="0" i="0">
                <a:solidFill>
                  <a:srgbClr val="6B6B66"/>
                </a:solidFill>
                <a:latin typeface="Avenir Next"/>
              </a:rPr>
              <a:t>Retrieval interleaves with reasoning; the model critiques itself</a:t>
            </a:r>
          </a:p>
        </p:txBody>
      </p:sp>
      <p:sp>
        <p:nvSpPr>
          <p:cNvPr id="21" name="Oval 20"/>
          <p:cNvSpPr/>
          <p:nvPr/>
        </p:nvSpPr>
        <p:spPr>
          <a:xfrm>
            <a:off x="5888736" y="3191256"/>
            <a:ext cx="201168" cy="201168"/>
          </a:xfrm>
          <a:prstGeom prst="ellipse">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2" name="TextBox 21"/>
          <p:cNvSpPr txBox="1"/>
          <p:nvPr/>
        </p:nvSpPr>
        <p:spPr>
          <a:xfrm>
            <a:off x="5166360" y="2606040"/>
            <a:ext cx="1645920" cy="320040"/>
          </a:xfrm>
          <a:prstGeom prst="rect">
            <a:avLst/>
          </a:prstGeom>
          <a:noFill/>
        </p:spPr>
        <p:txBody>
          <a:bodyPr wrap="square" anchor="t" lIns="0" rIns="0" tIns="0" bIns="0">
            <a:spAutoFit/>
          </a:bodyPr>
          <a:lstStyle/>
          <a:p>
            <a:pPr algn="ctr">
              <a:lnSpc>
                <a:spcPct val="100000"/>
              </a:lnSpc>
            </a:pPr>
            <a:r>
              <a:rPr sz="1600" b="1" i="0">
                <a:solidFill>
                  <a:srgbClr val="3F7FBF"/>
                </a:solidFill>
                <a:latin typeface="Avenir Next"/>
              </a:rPr>
              <a:t>2024</a:t>
            </a:r>
          </a:p>
        </p:txBody>
      </p:sp>
      <p:sp>
        <p:nvSpPr>
          <p:cNvPr id="23" name="TextBox 22"/>
          <p:cNvSpPr txBox="1"/>
          <p:nvPr/>
        </p:nvSpPr>
        <p:spPr>
          <a:xfrm>
            <a:off x="5029200" y="3547872"/>
            <a:ext cx="1920240" cy="365760"/>
          </a:xfrm>
          <a:prstGeom prst="rect">
            <a:avLst/>
          </a:prstGeom>
          <a:noFill/>
        </p:spPr>
        <p:txBody>
          <a:bodyPr wrap="square" anchor="t" lIns="0" rIns="0" tIns="0" bIns="0">
            <a:spAutoFit/>
          </a:bodyPr>
          <a:lstStyle/>
          <a:p>
            <a:pPr algn="ctr">
              <a:lnSpc>
                <a:spcPct val="100000"/>
              </a:lnSpc>
            </a:pPr>
            <a:r>
              <a:rPr sz="1350" b="1" i="0">
                <a:solidFill>
                  <a:srgbClr val="1A1A1A"/>
                </a:solidFill>
                <a:latin typeface="Avenir Next"/>
              </a:rPr>
              <a:t>CRAG · Adaptive · GraphRAG</a:t>
            </a:r>
          </a:p>
        </p:txBody>
      </p:sp>
      <p:sp>
        <p:nvSpPr>
          <p:cNvPr id="24" name="TextBox 23"/>
          <p:cNvSpPr txBox="1"/>
          <p:nvPr/>
        </p:nvSpPr>
        <p:spPr>
          <a:xfrm>
            <a:off x="5029200" y="3950208"/>
            <a:ext cx="1920240" cy="1371600"/>
          </a:xfrm>
          <a:prstGeom prst="rect">
            <a:avLst/>
          </a:prstGeom>
          <a:noFill/>
        </p:spPr>
        <p:txBody>
          <a:bodyPr wrap="square" anchor="t" lIns="0" rIns="0" tIns="0" bIns="0">
            <a:spAutoFit/>
          </a:bodyPr>
          <a:lstStyle/>
          <a:p>
            <a:pPr algn="ctr">
              <a:lnSpc>
                <a:spcPct val="105000"/>
              </a:lnSpc>
            </a:pPr>
            <a:r>
              <a:rPr sz="1100" b="0" i="0">
                <a:solidFill>
                  <a:srgbClr val="6B6B66"/>
                </a:solidFill>
                <a:latin typeface="Avenir Next"/>
              </a:rPr>
              <a:t>Correction loops, effort-matched routing, corpus-wide summaries</a:t>
            </a:r>
          </a:p>
        </p:txBody>
      </p:sp>
      <p:sp>
        <p:nvSpPr>
          <p:cNvPr id="25" name="Oval 24"/>
          <p:cNvSpPr/>
          <p:nvPr/>
        </p:nvSpPr>
        <p:spPr>
          <a:xfrm>
            <a:off x="8334756" y="3191256"/>
            <a:ext cx="201168" cy="201168"/>
          </a:xfrm>
          <a:prstGeom prst="ellipse">
            <a:avLst/>
          </a:prstGeom>
          <a:solidFill>
            <a:srgbClr val="1E7A6D"/>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6" name="TextBox 25"/>
          <p:cNvSpPr txBox="1"/>
          <p:nvPr/>
        </p:nvSpPr>
        <p:spPr>
          <a:xfrm>
            <a:off x="7612380" y="2606040"/>
            <a:ext cx="1645920" cy="320040"/>
          </a:xfrm>
          <a:prstGeom prst="rect">
            <a:avLst/>
          </a:prstGeom>
          <a:noFill/>
        </p:spPr>
        <p:txBody>
          <a:bodyPr wrap="square" anchor="t" lIns="0" rIns="0" tIns="0" bIns="0">
            <a:spAutoFit/>
          </a:bodyPr>
          <a:lstStyle/>
          <a:p>
            <a:pPr algn="ctr">
              <a:lnSpc>
                <a:spcPct val="100000"/>
              </a:lnSpc>
            </a:pPr>
            <a:r>
              <a:rPr sz="1600" b="1" i="0">
                <a:solidFill>
                  <a:srgbClr val="1E7A6D"/>
                </a:solidFill>
                <a:latin typeface="Avenir Next"/>
              </a:rPr>
              <a:t>Q3 2024</a:t>
            </a:r>
          </a:p>
        </p:txBody>
      </p:sp>
      <p:sp>
        <p:nvSpPr>
          <p:cNvPr id="27" name="TextBox 26"/>
          <p:cNvSpPr txBox="1"/>
          <p:nvPr/>
        </p:nvSpPr>
        <p:spPr>
          <a:xfrm>
            <a:off x="7475220" y="3547872"/>
            <a:ext cx="1920240" cy="365760"/>
          </a:xfrm>
          <a:prstGeom prst="rect">
            <a:avLst/>
          </a:prstGeom>
          <a:noFill/>
        </p:spPr>
        <p:txBody>
          <a:bodyPr wrap="square" anchor="t" lIns="0" rIns="0" tIns="0" bIns="0">
            <a:spAutoFit/>
          </a:bodyPr>
          <a:lstStyle/>
          <a:p>
            <a:pPr algn="ctr">
              <a:lnSpc>
                <a:spcPct val="100000"/>
              </a:lnSpc>
            </a:pPr>
            <a:r>
              <a:rPr sz="1350" b="1" i="0">
                <a:solidFill>
                  <a:srgbClr val="1A1A1A"/>
                </a:solidFill>
                <a:latin typeface="Avenir Next"/>
              </a:rPr>
              <a:t>Contextual retrieval</a:t>
            </a:r>
          </a:p>
        </p:txBody>
      </p:sp>
      <p:sp>
        <p:nvSpPr>
          <p:cNvPr id="28" name="TextBox 27"/>
          <p:cNvSpPr txBox="1"/>
          <p:nvPr/>
        </p:nvSpPr>
        <p:spPr>
          <a:xfrm>
            <a:off x="7475220" y="3950208"/>
            <a:ext cx="1920240" cy="1371600"/>
          </a:xfrm>
          <a:prstGeom prst="rect">
            <a:avLst/>
          </a:prstGeom>
          <a:noFill/>
        </p:spPr>
        <p:txBody>
          <a:bodyPr wrap="square" anchor="t" lIns="0" rIns="0" tIns="0" bIns="0">
            <a:spAutoFit/>
          </a:bodyPr>
          <a:lstStyle/>
          <a:p>
            <a:pPr algn="ctr">
              <a:lnSpc>
                <a:spcPct val="105000"/>
              </a:lnSpc>
            </a:pPr>
            <a:r>
              <a:rPr sz="1100" b="0" i="0">
                <a:solidFill>
                  <a:srgbClr val="6B6B66"/>
                </a:solidFill>
                <a:latin typeface="Avenir Next"/>
              </a:rPr>
              <a:t>Chunks embedded with doc context — Anthropic: failures drop 49%</a:t>
            </a:r>
          </a:p>
        </p:txBody>
      </p:sp>
      <p:sp>
        <p:nvSpPr>
          <p:cNvPr id="29" name="Oval 28"/>
          <p:cNvSpPr/>
          <p:nvPr/>
        </p:nvSpPr>
        <p:spPr>
          <a:xfrm>
            <a:off x="10780776" y="3191256"/>
            <a:ext cx="201168" cy="201168"/>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30" name="TextBox 29"/>
          <p:cNvSpPr txBox="1"/>
          <p:nvPr/>
        </p:nvSpPr>
        <p:spPr>
          <a:xfrm>
            <a:off x="10058400" y="2606040"/>
            <a:ext cx="1645920" cy="320040"/>
          </a:xfrm>
          <a:prstGeom prst="rect">
            <a:avLst/>
          </a:prstGeom>
          <a:noFill/>
        </p:spPr>
        <p:txBody>
          <a:bodyPr wrap="square" anchor="t" lIns="0" rIns="0" tIns="0" bIns="0">
            <a:spAutoFit/>
          </a:bodyPr>
          <a:lstStyle/>
          <a:p>
            <a:pPr algn="ctr">
              <a:lnSpc>
                <a:spcPct val="100000"/>
              </a:lnSpc>
            </a:pPr>
            <a:r>
              <a:rPr sz="1600" b="1" i="0">
                <a:solidFill>
                  <a:srgbClr val="E8683A"/>
                </a:solidFill>
                <a:latin typeface="Avenir Next"/>
              </a:rPr>
              <a:t>2025-26</a:t>
            </a:r>
          </a:p>
        </p:txBody>
      </p:sp>
      <p:sp>
        <p:nvSpPr>
          <p:cNvPr id="31" name="TextBox 30"/>
          <p:cNvSpPr txBox="1"/>
          <p:nvPr/>
        </p:nvSpPr>
        <p:spPr>
          <a:xfrm>
            <a:off x="9921240" y="3547872"/>
            <a:ext cx="1920240" cy="365760"/>
          </a:xfrm>
          <a:prstGeom prst="rect">
            <a:avLst/>
          </a:prstGeom>
          <a:noFill/>
        </p:spPr>
        <p:txBody>
          <a:bodyPr wrap="square" anchor="t" lIns="0" rIns="0" tIns="0" bIns="0">
            <a:spAutoFit/>
          </a:bodyPr>
          <a:lstStyle/>
          <a:p>
            <a:pPr algn="ctr">
              <a:lnSpc>
                <a:spcPct val="100000"/>
              </a:lnSpc>
            </a:pPr>
            <a:r>
              <a:rPr sz="1350" b="1" i="0">
                <a:solidFill>
                  <a:srgbClr val="1A1A1A"/>
                </a:solidFill>
                <a:latin typeface="Avenir Next"/>
              </a:rPr>
              <a:t>Agentic APIs + MCP</a:t>
            </a:r>
          </a:p>
        </p:txBody>
      </p:sp>
      <p:sp>
        <p:nvSpPr>
          <p:cNvPr id="32" name="TextBox 31"/>
          <p:cNvSpPr txBox="1"/>
          <p:nvPr/>
        </p:nvSpPr>
        <p:spPr>
          <a:xfrm>
            <a:off x="9921240" y="3950208"/>
            <a:ext cx="1920240" cy="1371600"/>
          </a:xfrm>
          <a:prstGeom prst="rect">
            <a:avLst/>
          </a:prstGeom>
          <a:noFill/>
        </p:spPr>
        <p:txBody>
          <a:bodyPr wrap="square" anchor="t" lIns="0" rIns="0" tIns="0" bIns="0">
            <a:spAutoFit/>
          </a:bodyPr>
          <a:lstStyle/>
          <a:p>
            <a:pPr algn="ctr">
              <a:lnSpc>
                <a:spcPct val="105000"/>
              </a:lnSpc>
            </a:pPr>
            <a:r>
              <a:rPr sz="1100" b="0" i="0">
                <a:solidFill>
                  <a:srgbClr val="6B6B66"/>
                </a:solidFill>
                <a:latin typeface="Avenir Next"/>
              </a:rPr>
              <a:t>Retrieval becomes a tool call; managed agentic retrieval services</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3 · THE PATTERN CATALOG</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Query rewriting &amp; expansion</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22</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261872"/>
            <a:ext cx="11064240" cy="320040"/>
          </a:xfrm>
          <a:prstGeom prst="rect">
            <a:avLst/>
          </a:prstGeom>
          <a:noFill/>
        </p:spPr>
        <p:txBody>
          <a:bodyPr wrap="square" anchor="t" lIns="0" rIns="0" tIns="0" bIns="0">
            <a:spAutoFit/>
          </a:bodyPr>
          <a:lstStyle/>
          <a:p>
            <a:pPr algn="l">
              <a:lnSpc>
                <a:spcPct val="100000"/>
              </a:lnSpc>
            </a:pPr>
            <a:r>
              <a:rPr sz="1500" b="0" i="1">
                <a:solidFill>
                  <a:srgbClr val="6B6B66"/>
                </a:solidFill>
                <a:latin typeface="Avenir Next"/>
              </a:rPr>
              <a:t>Fix the question before you search</a:t>
            </a:r>
          </a:p>
        </p:txBody>
      </p:sp>
      <p:sp>
        <p:nvSpPr>
          <p:cNvPr id="11" name="Rounded Rectangle 10"/>
          <p:cNvSpPr/>
          <p:nvPr/>
        </p:nvSpPr>
        <p:spPr>
          <a:xfrm>
            <a:off x="502920" y="1700784"/>
            <a:ext cx="11183112" cy="566928"/>
          </a:xfrm>
          <a:prstGeom prst="roundRect">
            <a:avLst>
              <a:gd name="adj" fmla="val 1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2" name="Rectangle 11"/>
          <p:cNvSpPr/>
          <p:nvPr/>
        </p:nvSpPr>
        <p:spPr>
          <a:xfrm>
            <a:off x="502920" y="1700784"/>
            <a:ext cx="64008" cy="56692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TextBox 12"/>
          <p:cNvSpPr txBox="1"/>
          <p:nvPr/>
        </p:nvSpPr>
        <p:spPr>
          <a:xfrm>
            <a:off x="731520" y="1755648"/>
            <a:ext cx="1005840" cy="457200"/>
          </a:xfrm>
          <a:prstGeom prst="rect">
            <a:avLst/>
          </a:prstGeom>
          <a:noFill/>
        </p:spPr>
        <p:txBody>
          <a:bodyPr wrap="square" anchor="ctr" lIns="0" rIns="0" tIns="0" bIns="0">
            <a:spAutoFit/>
          </a:bodyPr>
          <a:lstStyle/>
          <a:p>
            <a:pPr algn="l">
              <a:lnSpc>
                <a:spcPct val="100000"/>
              </a:lnSpc>
            </a:pPr>
            <a:r>
              <a:rPr sz="1100" b="1" i="0">
                <a:solidFill>
                  <a:srgbClr val="E8683A"/>
                </a:solidFill>
                <a:latin typeface="Avenir Next"/>
              </a:rPr>
              <a:t>INTENT</a:t>
            </a:r>
          </a:p>
        </p:txBody>
      </p:sp>
      <p:sp>
        <p:nvSpPr>
          <p:cNvPr id="14" name="TextBox 13"/>
          <p:cNvSpPr txBox="1"/>
          <p:nvPr/>
        </p:nvSpPr>
        <p:spPr>
          <a:xfrm>
            <a:off x="1783080" y="1737360"/>
            <a:ext cx="9692640" cy="512064"/>
          </a:xfrm>
          <a:prstGeom prst="rect">
            <a:avLst/>
          </a:prstGeom>
          <a:noFill/>
        </p:spPr>
        <p:txBody>
          <a:bodyPr wrap="square" anchor="ctr" lIns="0" rIns="0" tIns="0" bIns="0">
            <a:spAutoFit/>
          </a:bodyPr>
          <a:lstStyle/>
          <a:p>
            <a:pPr algn="l">
              <a:lnSpc>
                <a:spcPct val="100000"/>
              </a:lnSpc>
            </a:pPr>
            <a:r>
              <a:rPr sz="1400" b="0" i="0">
                <a:solidFill>
                  <a:srgbClr val="1A1A1A"/>
                </a:solidFill>
                <a:latin typeface="Avenir Next"/>
              </a:rPr>
              <a:t>Close vocabulary mismatch — rewrite the user's words into the corpus's words before retrieval runs.</a:t>
            </a:r>
          </a:p>
        </p:txBody>
      </p:sp>
      <p:sp>
        <p:nvSpPr>
          <p:cNvPr id="15" name="Rounded Rectangle 14"/>
          <p:cNvSpPr/>
          <p:nvPr/>
        </p:nvSpPr>
        <p:spPr>
          <a:xfrm>
            <a:off x="502920" y="2450592"/>
            <a:ext cx="5989320" cy="3520440"/>
          </a:xfrm>
          <a:prstGeom prst="roundRect">
            <a:avLst>
              <a:gd name="adj" fmla="val 5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TextBox 15"/>
          <p:cNvSpPr txBox="1"/>
          <p:nvPr/>
        </p:nvSpPr>
        <p:spPr>
          <a:xfrm>
            <a:off x="777240" y="2633472"/>
            <a:ext cx="3657600" cy="32004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MECHANISM</a:t>
            </a:r>
          </a:p>
        </p:txBody>
      </p:sp>
      <p:sp>
        <p:nvSpPr>
          <p:cNvPr id="17" name="Oval 16"/>
          <p:cNvSpPr/>
          <p:nvPr/>
        </p:nvSpPr>
        <p:spPr>
          <a:xfrm>
            <a:off x="777240" y="3090672"/>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1</a:t>
            </a:r>
          </a:p>
        </p:txBody>
      </p:sp>
      <p:sp>
        <p:nvSpPr>
          <p:cNvPr id="18" name="TextBox 17"/>
          <p:cNvSpPr txBox="1"/>
          <p:nvPr/>
        </p:nvSpPr>
        <p:spPr>
          <a:xfrm>
            <a:off x="1216152" y="3054096"/>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Rewrite-retrieve-read: LLM rewrites the raw query, retriever searches the rewrite</a:t>
            </a:r>
          </a:p>
        </p:txBody>
      </p:sp>
      <p:sp>
        <p:nvSpPr>
          <p:cNvPr id="19" name="Oval 18"/>
          <p:cNvSpPr/>
          <p:nvPr/>
        </p:nvSpPr>
        <p:spPr>
          <a:xfrm>
            <a:off x="777240" y="3803904"/>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2</a:t>
            </a:r>
          </a:p>
        </p:txBody>
      </p:sp>
      <p:sp>
        <p:nvSpPr>
          <p:cNvPr id="20" name="TextBox 19"/>
          <p:cNvSpPr txBox="1"/>
          <p:nvPr/>
        </p:nvSpPr>
        <p:spPr>
          <a:xfrm>
            <a:off x="1216152" y="3767328"/>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RQ-RAG rewrites, decomposes, or disambiguates as needed (arXiv:2404.00610)</a:t>
            </a:r>
          </a:p>
        </p:txBody>
      </p:sp>
      <p:sp>
        <p:nvSpPr>
          <p:cNvPr id="21" name="Oval 20"/>
          <p:cNvSpPr/>
          <p:nvPr/>
        </p:nvSpPr>
        <p:spPr>
          <a:xfrm>
            <a:off x="777240" y="4517136"/>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3</a:t>
            </a:r>
          </a:p>
        </p:txBody>
      </p:sp>
      <p:sp>
        <p:nvSpPr>
          <p:cNvPr id="22" name="TextBox 21"/>
          <p:cNvSpPr txBox="1"/>
          <p:nvPr/>
        </p:nvSpPr>
        <p:spPr>
          <a:xfrm>
            <a:off x="1216152" y="4480560"/>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RAG-Fusion: multi-variant queries + reciprocal rank fusion (arXiv:2402.03367)</a:t>
            </a:r>
          </a:p>
        </p:txBody>
      </p:sp>
      <p:sp>
        <p:nvSpPr>
          <p:cNvPr id="23" name="Rounded Rectangle 22"/>
          <p:cNvSpPr/>
          <p:nvPr/>
        </p:nvSpPr>
        <p:spPr>
          <a:xfrm>
            <a:off x="6766560" y="2450592"/>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4" name="TextBox 23"/>
          <p:cNvSpPr txBox="1"/>
          <p:nvPr/>
        </p:nvSpPr>
        <p:spPr>
          <a:xfrm>
            <a:off x="6995160" y="2587752"/>
            <a:ext cx="4462272" cy="274320"/>
          </a:xfrm>
          <a:prstGeom prst="rect">
            <a:avLst/>
          </a:prstGeom>
          <a:noFill/>
        </p:spPr>
        <p:txBody>
          <a:bodyPr wrap="square" anchor="t" lIns="0" rIns="0" tIns="0" bIns="0">
            <a:spAutoFit/>
          </a:bodyPr>
          <a:lstStyle/>
          <a:p>
            <a:pPr algn="l">
              <a:lnSpc>
                <a:spcPct val="100000"/>
              </a:lnSpc>
            </a:pPr>
            <a:r>
              <a:rPr sz="1100" b="1" i="0">
                <a:solidFill>
                  <a:srgbClr val="1E7A6D"/>
                </a:solidFill>
                <a:latin typeface="Avenir Next"/>
              </a:rPr>
              <a:t>WHEN TO USE</a:t>
            </a:r>
          </a:p>
        </p:txBody>
      </p:sp>
      <p:sp>
        <p:nvSpPr>
          <p:cNvPr id="25" name="TextBox 24"/>
          <p:cNvSpPr txBox="1"/>
          <p:nvPr/>
        </p:nvSpPr>
        <p:spPr>
          <a:xfrm>
            <a:off x="6995160" y="2907792"/>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Users say 'money back'; the policy says 'refund eligibility'</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Acronym-heavy or jargon-heavy corpora; terse user queries</a:t>
            </a:r>
          </a:p>
        </p:txBody>
      </p:sp>
      <p:sp>
        <p:nvSpPr>
          <p:cNvPr id="26" name="Rounded Rectangle 25"/>
          <p:cNvSpPr/>
          <p:nvPr/>
        </p:nvSpPr>
        <p:spPr>
          <a:xfrm>
            <a:off x="6766560" y="4261104"/>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7" name="TextBox 26"/>
          <p:cNvSpPr txBox="1"/>
          <p:nvPr/>
        </p:nvSpPr>
        <p:spPr>
          <a:xfrm>
            <a:off x="6995160" y="4398264"/>
            <a:ext cx="4462272" cy="274320"/>
          </a:xfrm>
          <a:prstGeom prst="rect">
            <a:avLst/>
          </a:prstGeom>
          <a:noFill/>
        </p:spPr>
        <p:txBody>
          <a:bodyPr wrap="square" anchor="t" lIns="0" rIns="0" tIns="0" bIns="0">
            <a:spAutoFit/>
          </a:bodyPr>
          <a:lstStyle/>
          <a:p>
            <a:pPr algn="l">
              <a:lnSpc>
                <a:spcPct val="100000"/>
              </a:lnSpc>
            </a:pPr>
            <a:r>
              <a:rPr sz="1100" b="1" i="0">
                <a:solidFill>
                  <a:srgbClr val="E8683A"/>
                </a:solidFill>
                <a:latin typeface="Avenir Next"/>
              </a:rPr>
              <a:t>TRADE-OFFS</a:t>
            </a:r>
          </a:p>
        </p:txBody>
      </p:sp>
      <p:sp>
        <p:nvSpPr>
          <p:cNvPr id="28" name="TextBox 27"/>
          <p:cNvSpPr txBox="1"/>
          <p:nvPr/>
        </p:nvSpPr>
        <p:spPr>
          <a:xfrm>
            <a:off x="6995160" y="4718304"/>
            <a:ext cx="4462272" cy="1143000"/>
          </a:xfrm>
          <a:prstGeom prst="rect">
            <a:avLst/>
          </a:prstGeom>
          <a:noFill/>
        </p:spPr>
        <p:txBody>
          <a:bodyPr wrap="square">
            <a:spAutoFit/>
          </a:bodyPr>
          <a:lstStyle/>
          <a:p>
            <a:pPr algn="l" marL="256032" indent="-256032">
              <a:lnSpc>
                <a:spcPct val="100000"/>
              </a:lnSpc>
              <a:spcAft>
                <a:spcPts val="400"/>
              </a:spcAft>
            </a:pPr>
            <a:r>
              <a:rPr sz="1050" b="1" i="0">
                <a:solidFill>
                  <a:srgbClr val="E8683A"/>
                </a:solidFill>
                <a:latin typeface="Avenir Next"/>
              </a:rPr>
              <a:t>–  </a:t>
            </a:r>
            <a:r>
              <a:rPr sz="1050" b="0" i="0">
                <a:solidFill>
                  <a:srgbClr val="1A1A1A"/>
                </a:solidFill>
                <a:latin typeface="Avenir Next"/>
              </a:rPr>
              <a:t>Semantic drift if the rewrite is unanchored — keep the original query in play</a:t>
            </a:r>
          </a:p>
          <a:p>
            <a:pPr algn="l" marL="256032" indent="-256032">
              <a:lnSpc>
                <a:spcPct val="100000"/>
              </a:lnSpc>
              <a:spcAft>
                <a:spcPts val="400"/>
              </a:spcAft>
            </a:pPr>
            <a:r>
              <a:rPr sz="1050" b="1" i="0">
                <a:solidFill>
                  <a:srgbClr val="E8683A"/>
                </a:solidFill>
                <a:latin typeface="Avenir Next"/>
              </a:rPr>
              <a:t>–  </a:t>
            </a:r>
            <a:r>
              <a:rPr sz="1050" b="0" i="0">
                <a:solidFill>
                  <a:srgbClr val="1A1A1A"/>
                </a:solidFill>
                <a:latin typeface="Avenir Next"/>
              </a:rPr>
              <a:t>One extra LLM call per query (typical, practitioner-reported latency)</a:t>
            </a:r>
          </a:p>
        </p:txBody>
      </p:sp>
      <p:sp>
        <p:nvSpPr>
          <p:cNvPr id="29" name="TextBox 28"/>
          <p:cNvSpPr txBox="1"/>
          <p:nvPr/>
        </p:nvSpPr>
        <p:spPr>
          <a:xfrm>
            <a:off x="502920" y="6053328"/>
            <a:ext cx="11064240" cy="274320"/>
          </a:xfrm>
          <a:prstGeom prst="rect">
            <a:avLst/>
          </a:prstGeom>
          <a:noFill/>
        </p:spPr>
        <p:txBody>
          <a:bodyPr wrap="square" anchor="t" lIns="0" rIns="0" tIns="0" bIns="0">
            <a:spAutoFit/>
          </a:bodyPr>
          <a:lstStyle/>
          <a:p>
            <a:pPr algn="l">
              <a:lnSpc>
                <a:spcPct val="100000"/>
              </a:lnSpc>
            </a:pPr>
            <a:r>
              <a:rPr sz="1100" b="0" i="1">
                <a:solidFill>
                  <a:srgbClr val="6B6B66"/>
                </a:solidFill>
                <a:latin typeface="Avenir Next"/>
              </a:rPr>
              <a:t>Origin: Rewrite-retrieve-read 2023; RQ-RAG; RAG-Fusion</a:t>
            </a:r>
          </a:p>
        </p:txBody>
      </p:sp>
    </p:spTree>
  </p:cSld>
  <p:clrMapOvr>
    <a:masterClrMapping/>
  </p:clrMapOvr>
</p:sld>
</file>

<file path=ppt/slides/slide23.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3 · THE PATTERN CATALOG</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HyDE — hypothetical document embeddings</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23</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261872"/>
            <a:ext cx="11064240" cy="320040"/>
          </a:xfrm>
          <a:prstGeom prst="rect">
            <a:avLst/>
          </a:prstGeom>
          <a:noFill/>
        </p:spPr>
        <p:txBody>
          <a:bodyPr wrap="square" anchor="t" lIns="0" rIns="0" tIns="0" bIns="0">
            <a:spAutoFit/>
          </a:bodyPr>
          <a:lstStyle/>
          <a:p>
            <a:pPr algn="l">
              <a:lnSpc>
                <a:spcPct val="100000"/>
              </a:lnSpc>
            </a:pPr>
            <a:r>
              <a:rPr sz="1500" b="0" i="1">
                <a:solidFill>
                  <a:srgbClr val="6B6B66"/>
                </a:solidFill>
                <a:latin typeface="Avenir Next"/>
              </a:rPr>
              <a:t>Answer first, retrieve second</a:t>
            </a:r>
          </a:p>
        </p:txBody>
      </p:sp>
      <p:sp>
        <p:nvSpPr>
          <p:cNvPr id="11" name="Rounded Rectangle 10"/>
          <p:cNvSpPr/>
          <p:nvPr/>
        </p:nvSpPr>
        <p:spPr>
          <a:xfrm>
            <a:off x="502920" y="1700784"/>
            <a:ext cx="11183112" cy="566928"/>
          </a:xfrm>
          <a:prstGeom prst="roundRect">
            <a:avLst>
              <a:gd name="adj" fmla="val 1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2" name="Rectangle 11"/>
          <p:cNvSpPr/>
          <p:nvPr/>
        </p:nvSpPr>
        <p:spPr>
          <a:xfrm>
            <a:off x="502920" y="1700784"/>
            <a:ext cx="64008" cy="56692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TextBox 12"/>
          <p:cNvSpPr txBox="1"/>
          <p:nvPr/>
        </p:nvSpPr>
        <p:spPr>
          <a:xfrm>
            <a:off x="731520" y="1755648"/>
            <a:ext cx="1005840" cy="457200"/>
          </a:xfrm>
          <a:prstGeom prst="rect">
            <a:avLst/>
          </a:prstGeom>
          <a:noFill/>
        </p:spPr>
        <p:txBody>
          <a:bodyPr wrap="square" anchor="ctr" lIns="0" rIns="0" tIns="0" bIns="0">
            <a:spAutoFit/>
          </a:bodyPr>
          <a:lstStyle/>
          <a:p>
            <a:pPr algn="l">
              <a:lnSpc>
                <a:spcPct val="100000"/>
              </a:lnSpc>
            </a:pPr>
            <a:r>
              <a:rPr sz="1100" b="1" i="0">
                <a:solidFill>
                  <a:srgbClr val="E8683A"/>
                </a:solidFill>
                <a:latin typeface="Avenir Next"/>
              </a:rPr>
              <a:t>INTENT</a:t>
            </a:r>
          </a:p>
        </p:txBody>
      </p:sp>
      <p:sp>
        <p:nvSpPr>
          <p:cNvPr id="14" name="TextBox 13"/>
          <p:cNvSpPr txBox="1"/>
          <p:nvPr/>
        </p:nvSpPr>
        <p:spPr>
          <a:xfrm>
            <a:off x="1783080" y="1737360"/>
            <a:ext cx="9692640" cy="512064"/>
          </a:xfrm>
          <a:prstGeom prst="rect">
            <a:avLst/>
          </a:prstGeom>
          <a:noFill/>
        </p:spPr>
        <p:txBody>
          <a:bodyPr wrap="square" anchor="ctr" lIns="0" rIns="0" tIns="0" bIns="0">
            <a:spAutoFit/>
          </a:bodyPr>
          <a:lstStyle/>
          <a:p>
            <a:pPr algn="l">
              <a:lnSpc>
                <a:spcPct val="100000"/>
              </a:lnSpc>
            </a:pPr>
            <a:r>
              <a:rPr sz="1400" b="0" i="0">
                <a:solidFill>
                  <a:srgbClr val="1A1A1A"/>
                </a:solidFill>
                <a:latin typeface="Avenir Next"/>
              </a:rPr>
              <a:t>Fix query-document asymmetry: a hypothetical answer lives in the same embedding region as real answers.</a:t>
            </a:r>
          </a:p>
        </p:txBody>
      </p:sp>
      <p:sp>
        <p:nvSpPr>
          <p:cNvPr id="15" name="Rounded Rectangle 14"/>
          <p:cNvSpPr/>
          <p:nvPr/>
        </p:nvSpPr>
        <p:spPr>
          <a:xfrm>
            <a:off x="502920" y="2450592"/>
            <a:ext cx="5989320" cy="3520440"/>
          </a:xfrm>
          <a:prstGeom prst="roundRect">
            <a:avLst>
              <a:gd name="adj" fmla="val 5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TextBox 15"/>
          <p:cNvSpPr txBox="1"/>
          <p:nvPr/>
        </p:nvSpPr>
        <p:spPr>
          <a:xfrm>
            <a:off x="777240" y="2633472"/>
            <a:ext cx="3657600" cy="32004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MECHANISM</a:t>
            </a:r>
          </a:p>
        </p:txBody>
      </p:sp>
      <p:sp>
        <p:nvSpPr>
          <p:cNvPr id="17" name="Oval 16"/>
          <p:cNvSpPr/>
          <p:nvPr/>
        </p:nvSpPr>
        <p:spPr>
          <a:xfrm>
            <a:off x="777240" y="3090672"/>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1</a:t>
            </a:r>
          </a:p>
        </p:txBody>
      </p:sp>
      <p:sp>
        <p:nvSpPr>
          <p:cNvPr id="18" name="TextBox 17"/>
          <p:cNvSpPr txBox="1"/>
          <p:nvPr/>
        </p:nvSpPr>
        <p:spPr>
          <a:xfrm>
            <a:off x="1216152" y="3054096"/>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LLM writes a hypothetical answer document for the query</a:t>
            </a:r>
          </a:p>
        </p:txBody>
      </p:sp>
      <p:sp>
        <p:nvSpPr>
          <p:cNvPr id="19" name="Oval 18"/>
          <p:cNvSpPr/>
          <p:nvPr/>
        </p:nvSpPr>
        <p:spPr>
          <a:xfrm>
            <a:off x="777240" y="3803904"/>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2</a:t>
            </a:r>
          </a:p>
        </p:txBody>
      </p:sp>
      <p:sp>
        <p:nvSpPr>
          <p:cNvPr id="20" name="TextBox 19"/>
          <p:cNvSpPr txBox="1"/>
          <p:nvPr/>
        </p:nvSpPr>
        <p:spPr>
          <a:xfrm>
            <a:off x="1216152" y="3767328"/>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Embed the hypothesis — not the query</a:t>
            </a:r>
          </a:p>
        </p:txBody>
      </p:sp>
      <p:sp>
        <p:nvSpPr>
          <p:cNvPr id="21" name="Oval 20"/>
          <p:cNvSpPr/>
          <p:nvPr/>
        </p:nvSpPr>
        <p:spPr>
          <a:xfrm>
            <a:off x="777240" y="4517136"/>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3</a:t>
            </a:r>
          </a:p>
        </p:txBody>
      </p:sp>
      <p:sp>
        <p:nvSpPr>
          <p:cNvPr id="22" name="TextBox 21"/>
          <p:cNvSpPr txBox="1"/>
          <p:nvPr/>
        </p:nvSpPr>
        <p:spPr>
          <a:xfrm>
            <a:off x="1216152" y="4480560"/>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Retrieve real docs nearest the hypothetical one; discard the fake</a:t>
            </a:r>
          </a:p>
        </p:txBody>
      </p:sp>
      <p:sp>
        <p:nvSpPr>
          <p:cNvPr id="23" name="Rounded Rectangle 22"/>
          <p:cNvSpPr/>
          <p:nvPr/>
        </p:nvSpPr>
        <p:spPr>
          <a:xfrm>
            <a:off x="6766560" y="2450592"/>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4" name="TextBox 23"/>
          <p:cNvSpPr txBox="1"/>
          <p:nvPr/>
        </p:nvSpPr>
        <p:spPr>
          <a:xfrm>
            <a:off x="6995160" y="2587752"/>
            <a:ext cx="4462272" cy="274320"/>
          </a:xfrm>
          <a:prstGeom prst="rect">
            <a:avLst/>
          </a:prstGeom>
          <a:noFill/>
        </p:spPr>
        <p:txBody>
          <a:bodyPr wrap="square" anchor="t" lIns="0" rIns="0" tIns="0" bIns="0">
            <a:spAutoFit/>
          </a:bodyPr>
          <a:lstStyle/>
          <a:p>
            <a:pPr algn="l">
              <a:lnSpc>
                <a:spcPct val="100000"/>
              </a:lnSpc>
            </a:pPr>
            <a:r>
              <a:rPr sz="1100" b="1" i="0">
                <a:solidFill>
                  <a:srgbClr val="1E7A6D"/>
                </a:solidFill>
                <a:latin typeface="Avenir Next"/>
              </a:rPr>
              <a:t>WHEN TO USE</a:t>
            </a:r>
          </a:p>
        </p:txBody>
      </p:sp>
      <p:sp>
        <p:nvSpPr>
          <p:cNvPr id="25" name="TextBox 24"/>
          <p:cNvSpPr txBox="1"/>
          <p:nvPr/>
        </p:nvSpPr>
        <p:spPr>
          <a:xfrm>
            <a:off x="6995160" y="2907792"/>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Zero-shot: no relevance labels, no tuned retriever</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Short questions searching long, dense documents</a:t>
            </a:r>
          </a:p>
        </p:txBody>
      </p:sp>
      <p:sp>
        <p:nvSpPr>
          <p:cNvPr id="26" name="Rounded Rectangle 25"/>
          <p:cNvSpPr/>
          <p:nvPr/>
        </p:nvSpPr>
        <p:spPr>
          <a:xfrm>
            <a:off x="6766560" y="4261104"/>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7" name="TextBox 26"/>
          <p:cNvSpPr txBox="1"/>
          <p:nvPr/>
        </p:nvSpPr>
        <p:spPr>
          <a:xfrm>
            <a:off x="6995160" y="4398264"/>
            <a:ext cx="4462272" cy="274320"/>
          </a:xfrm>
          <a:prstGeom prst="rect">
            <a:avLst/>
          </a:prstGeom>
          <a:noFill/>
        </p:spPr>
        <p:txBody>
          <a:bodyPr wrap="square" anchor="t" lIns="0" rIns="0" tIns="0" bIns="0">
            <a:spAutoFit/>
          </a:bodyPr>
          <a:lstStyle/>
          <a:p>
            <a:pPr algn="l">
              <a:lnSpc>
                <a:spcPct val="100000"/>
              </a:lnSpc>
            </a:pPr>
            <a:r>
              <a:rPr sz="1100" b="1" i="0">
                <a:solidFill>
                  <a:srgbClr val="E8683A"/>
                </a:solidFill>
                <a:latin typeface="Avenir Next"/>
              </a:rPr>
              <a:t>TRADE-OFFS</a:t>
            </a:r>
          </a:p>
        </p:txBody>
      </p:sp>
      <p:sp>
        <p:nvSpPr>
          <p:cNvPr id="28" name="TextBox 27"/>
          <p:cNvSpPr txBox="1"/>
          <p:nvPr/>
        </p:nvSpPr>
        <p:spPr>
          <a:xfrm>
            <a:off x="6995160" y="4718304"/>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Hallucinated hypothesis can mislead retrieval in niche domains</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One generation step before every search (typical, practitioner-reported)</a:t>
            </a:r>
          </a:p>
        </p:txBody>
      </p:sp>
      <p:sp>
        <p:nvSpPr>
          <p:cNvPr id="29" name="TextBox 28"/>
          <p:cNvSpPr txBox="1"/>
          <p:nvPr/>
        </p:nvSpPr>
        <p:spPr>
          <a:xfrm>
            <a:off x="502920" y="6053328"/>
            <a:ext cx="11064240" cy="274320"/>
          </a:xfrm>
          <a:prstGeom prst="rect">
            <a:avLst/>
          </a:prstGeom>
          <a:noFill/>
        </p:spPr>
        <p:txBody>
          <a:bodyPr wrap="square" anchor="t" lIns="0" rIns="0" tIns="0" bIns="0">
            <a:spAutoFit/>
          </a:bodyPr>
          <a:lstStyle/>
          <a:p>
            <a:pPr algn="l">
              <a:lnSpc>
                <a:spcPct val="100000"/>
              </a:lnSpc>
            </a:pPr>
            <a:r>
              <a:rPr sz="1100" b="0" i="1">
                <a:solidFill>
                  <a:srgbClr val="6B6B66"/>
                </a:solidFill>
                <a:latin typeface="Avenir Next"/>
              </a:rPr>
              <a:t>Origin: Gao et al. 2022, arXiv:2212.10496</a:t>
            </a:r>
          </a:p>
        </p:txBody>
      </p:sp>
    </p:spTree>
  </p:cSld>
  <p:clrMapOvr>
    <a:masterClrMapping/>
  </p:clrMapOvr>
</p:sld>
</file>

<file path=ppt/slides/slide24.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3 · THE PATTERN CATALOG</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Query decomposition</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24</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261872"/>
            <a:ext cx="11064240" cy="320040"/>
          </a:xfrm>
          <a:prstGeom prst="rect">
            <a:avLst/>
          </a:prstGeom>
          <a:noFill/>
        </p:spPr>
        <p:txBody>
          <a:bodyPr wrap="square" anchor="t" lIns="0" rIns="0" tIns="0" bIns="0">
            <a:spAutoFit/>
          </a:bodyPr>
          <a:lstStyle/>
          <a:p>
            <a:pPr algn="l">
              <a:lnSpc>
                <a:spcPct val="100000"/>
              </a:lnSpc>
            </a:pPr>
            <a:r>
              <a:rPr sz="1500" b="0" i="1">
                <a:solidFill>
                  <a:srgbClr val="6B6B66"/>
                </a:solidFill>
                <a:latin typeface="Avenir Next"/>
              </a:rPr>
              <a:t>One question in, N sub-questions out</a:t>
            </a:r>
          </a:p>
        </p:txBody>
      </p:sp>
      <p:sp>
        <p:nvSpPr>
          <p:cNvPr id="11" name="Rounded Rectangle 10"/>
          <p:cNvSpPr/>
          <p:nvPr/>
        </p:nvSpPr>
        <p:spPr>
          <a:xfrm>
            <a:off x="502920" y="1700784"/>
            <a:ext cx="11183112" cy="566928"/>
          </a:xfrm>
          <a:prstGeom prst="roundRect">
            <a:avLst>
              <a:gd name="adj" fmla="val 1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2" name="Rectangle 11"/>
          <p:cNvSpPr/>
          <p:nvPr/>
        </p:nvSpPr>
        <p:spPr>
          <a:xfrm>
            <a:off x="502920" y="1700784"/>
            <a:ext cx="64008" cy="56692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TextBox 12"/>
          <p:cNvSpPr txBox="1"/>
          <p:nvPr/>
        </p:nvSpPr>
        <p:spPr>
          <a:xfrm>
            <a:off x="731520" y="1755648"/>
            <a:ext cx="1005840" cy="457200"/>
          </a:xfrm>
          <a:prstGeom prst="rect">
            <a:avLst/>
          </a:prstGeom>
          <a:noFill/>
        </p:spPr>
        <p:txBody>
          <a:bodyPr wrap="square" anchor="ctr" lIns="0" rIns="0" tIns="0" bIns="0">
            <a:spAutoFit/>
          </a:bodyPr>
          <a:lstStyle/>
          <a:p>
            <a:pPr algn="l">
              <a:lnSpc>
                <a:spcPct val="100000"/>
              </a:lnSpc>
            </a:pPr>
            <a:r>
              <a:rPr sz="1100" b="1" i="0">
                <a:solidFill>
                  <a:srgbClr val="E8683A"/>
                </a:solidFill>
                <a:latin typeface="Avenir Next"/>
              </a:rPr>
              <a:t>INTENT</a:t>
            </a:r>
          </a:p>
        </p:txBody>
      </p:sp>
      <p:sp>
        <p:nvSpPr>
          <p:cNvPr id="14" name="TextBox 13"/>
          <p:cNvSpPr txBox="1"/>
          <p:nvPr/>
        </p:nvSpPr>
        <p:spPr>
          <a:xfrm>
            <a:off x="1783080" y="1737360"/>
            <a:ext cx="9692640" cy="512064"/>
          </a:xfrm>
          <a:prstGeom prst="rect">
            <a:avLst/>
          </a:prstGeom>
          <a:noFill/>
        </p:spPr>
        <p:txBody>
          <a:bodyPr wrap="square" anchor="ctr" lIns="0" rIns="0" tIns="0" bIns="0">
            <a:spAutoFit/>
          </a:bodyPr>
          <a:lstStyle/>
          <a:p>
            <a:pPr algn="l">
              <a:lnSpc>
                <a:spcPct val="100000"/>
              </a:lnSpc>
            </a:pPr>
            <a:r>
              <a:rPr sz="1400" b="0" i="0">
                <a:solidFill>
                  <a:srgbClr val="1A1A1A"/>
                </a:solidFill>
                <a:latin typeface="Avenir Next"/>
              </a:rPr>
              <a:t>Multi-ask and comparative questions defeat single-shot retrieval — split them into unitary sub-questions.</a:t>
            </a:r>
          </a:p>
        </p:txBody>
      </p:sp>
      <p:sp>
        <p:nvSpPr>
          <p:cNvPr id="15" name="Rounded Rectangle 14"/>
          <p:cNvSpPr/>
          <p:nvPr/>
        </p:nvSpPr>
        <p:spPr>
          <a:xfrm>
            <a:off x="502920" y="2450592"/>
            <a:ext cx="5989320" cy="3520440"/>
          </a:xfrm>
          <a:prstGeom prst="roundRect">
            <a:avLst>
              <a:gd name="adj" fmla="val 5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TextBox 15"/>
          <p:cNvSpPr txBox="1"/>
          <p:nvPr/>
        </p:nvSpPr>
        <p:spPr>
          <a:xfrm>
            <a:off x="777240" y="2633472"/>
            <a:ext cx="3657600" cy="32004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MECHANISM</a:t>
            </a:r>
          </a:p>
        </p:txBody>
      </p:sp>
      <p:sp>
        <p:nvSpPr>
          <p:cNvPr id="17" name="Oval 16"/>
          <p:cNvSpPr/>
          <p:nvPr/>
        </p:nvSpPr>
        <p:spPr>
          <a:xfrm>
            <a:off x="777240" y="3090672"/>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1</a:t>
            </a:r>
          </a:p>
        </p:txBody>
      </p:sp>
      <p:sp>
        <p:nvSpPr>
          <p:cNvPr id="18" name="TextBox 17"/>
          <p:cNvSpPr txBox="1"/>
          <p:nvPr/>
        </p:nvSpPr>
        <p:spPr>
          <a:xfrm>
            <a:off x="1216152" y="3054096"/>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LLM splits the question into independent, unitary sub-questions</a:t>
            </a:r>
          </a:p>
        </p:txBody>
      </p:sp>
      <p:sp>
        <p:nvSpPr>
          <p:cNvPr id="19" name="Oval 18"/>
          <p:cNvSpPr/>
          <p:nvPr/>
        </p:nvSpPr>
        <p:spPr>
          <a:xfrm>
            <a:off x="777240" y="3803904"/>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2</a:t>
            </a:r>
          </a:p>
        </p:txBody>
      </p:sp>
      <p:sp>
        <p:nvSpPr>
          <p:cNvPr id="20" name="TextBox 19"/>
          <p:cNvSpPr txBox="1"/>
          <p:nvPr/>
        </p:nvSpPr>
        <p:spPr>
          <a:xfrm>
            <a:off x="1216152" y="3767328"/>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Retrieve per sub-question — in parallel where possible</a:t>
            </a:r>
          </a:p>
        </p:txBody>
      </p:sp>
      <p:sp>
        <p:nvSpPr>
          <p:cNvPr id="21" name="Oval 20"/>
          <p:cNvSpPr/>
          <p:nvPr/>
        </p:nvSpPr>
        <p:spPr>
          <a:xfrm>
            <a:off x="777240" y="4517136"/>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3</a:t>
            </a:r>
          </a:p>
        </p:txBody>
      </p:sp>
      <p:sp>
        <p:nvSpPr>
          <p:cNvPr id="22" name="TextBox 21"/>
          <p:cNvSpPr txBox="1"/>
          <p:nvPr/>
        </p:nvSpPr>
        <p:spPr>
          <a:xfrm>
            <a:off x="1216152" y="4480560"/>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Synthesize one answer from all sub-answers, citing each source</a:t>
            </a:r>
          </a:p>
        </p:txBody>
      </p:sp>
      <p:sp>
        <p:nvSpPr>
          <p:cNvPr id="23" name="Rounded Rectangle 22"/>
          <p:cNvSpPr/>
          <p:nvPr/>
        </p:nvSpPr>
        <p:spPr>
          <a:xfrm>
            <a:off x="6766560" y="2450592"/>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4" name="TextBox 23"/>
          <p:cNvSpPr txBox="1"/>
          <p:nvPr/>
        </p:nvSpPr>
        <p:spPr>
          <a:xfrm>
            <a:off x="6995160" y="2587752"/>
            <a:ext cx="4462272" cy="274320"/>
          </a:xfrm>
          <a:prstGeom prst="rect">
            <a:avLst/>
          </a:prstGeom>
          <a:noFill/>
        </p:spPr>
        <p:txBody>
          <a:bodyPr wrap="square" anchor="t" lIns="0" rIns="0" tIns="0" bIns="0">
            <a:spAutoFit/>
          </a:bodyPr>
          <a:lstStyle/>
          <a:p>
            <a:pPr algn="l">
              <a:lnSpc>
                <a:spcPct val="100000"/>
              </a:lnSpc>
            </a:pPr>
            <a:r>
              <a:rPr sz="1100" b="1" i="0">
                <a:solidFill>
                  <a:srgbClr val="1E7A6D"/>
                </a:solidFill>
                <a:latin typeface="Avenir Next"/>
              </a:rPr>
              <a:t>WHEN TO USE</a:t>
            </a:r>
          </a:p>
        </p:txBody>
      </p:sp>
      <p:sp>
        <p:nvSpPr>
          <p:cNvPr id="25" name="TextBox 24"/>
          <p:cNvSpPr txBox="1"/>
          <p:nvPr/>
        </p:nvSpPr>
        <p:spPr>
          <a:xfrm>
            <a:off x="6995160" y="2907792"/>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'Compare X vs Y' and 'A, and also B' questions</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Answers spanning multiple documents or indexes</a:t>
            </a:r>
          </a:p>
        </p:txBody>
      </p:sp>
      <p:sp>
        <p:nvSpPr>
          <p:cNvPr id="26" name="Rounded Rectangle 25"/>
          <p:cNvSpPr/>
          <p:nvPr/>
        </p:nvSpPr>
        <p:spPr>
          <a:xfrm>
            <a:off x="6766560" y="4261104"/>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7" name="TextBox 26"/>
          <p:cNvSpPr txBox="1"/>
          <p:nvPr/>
        </p:nvSpPr>
        <p:spPr>
          <a:xfrm>
            <a:off x="6995160" y="4398264"/>
            <a:ext cx="4462272" cy="274320"/>
          </a:xfrm>
          <a:prstGeom prst="rect">
            <a:avLst/>
          </a:prstGeom>
          <a:noFill/>
        </p:spPr>
        <p:txBody>
          <a:bodyPr wrap="square" anchor="t" lIns="0" rIns="0" tIns="0" bIns="0">
            <a:spAutoFit/>
          </a:bodyPr>
          <a:lstStyle/>
          <a:p>
            <a:pPr algn="l">
              <a:lnSpc>
                <a:spcPct val="100000"/>
              </a:lnSpc>
            </a:pPr>
            <a:r>
              <a:rPr sz="1100" b="1" i="0">
                <a:solidFill>
                  <a:srgbClr val="E8683A"/>
                </a:solidFill>
                <a:latin typeface="Avenir Next"/>
              </a:rPr>
              <a:t>TRADE-OFFS</a:t>
            </a:r>
          </a:p>
        </p:txBody>
      </p:sp>
      <p:sp>
        <p:nvSpPr>
          <p:cNvPr id="28" name="TextBox 27"/>
          <p:cNvSpPr txBox="1"/>
          <p:nvPr/>
        </p:nvSpPr>
        <p:spPr>
          <a:xfrm>
            <a:off x="6995160" y="4718304"/>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Latency scales with sub-question count (typical, practitioner-reported)</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Recombination errors — synthesis can mis-join correct sub-answers</a:t>
            </a:r>
          </a:p>
        </p:txBody>
      </p:sp>
      <p:sp>
        <p:nvSpPr>
          <p:cNvPr id="29" name="TextBox 28"/>
          <p:cNvSpPr txBox="1"/>
          <p:nvPr/>
        </p:nvSpPr>
        <p:spPr>
          <a:xfrm>
            <a:off x="502920" y="6053328"/>
            <a:ext cx="11064240" cy="274320"/>
          </a:xfrm>
          <a:prstGeom prst="rect">
            <a:avLst/>
          </a:prstGeom>
          <a:noFill/>
        </p:spPr>
        <p:txBody>
          <a:bodyPr wrap="square" anchor="t" lIns="0" rIns="0" tIns="0" bIns="0">
            <a:spAutoFit/>
          </a:bodyPr>
          <a:lstStyle/>
          <a:p>
            <a:pPr algn="l">
              <a:lnSpc>
                <a:spcPct val="100000"/>
              </a:lnSpc>
            </a:pPr>
            <a:r>
              <a:rPr sz="1100" b="0" i="1">
                <a:solidFill>
                  <a:srgbClr val="6B6B66"/>
                </a:solidFill>
                <a:latin typeface="Avenir Next"/>
              </a:rPr>
              <a:t>Origin: LlamaIndex sub-question engine; NVIDIA RAG blueprint</a:t>
            </a:r>
          </a:p>
        </p:txBody>
      </p:sp>
    </p:spTree>
  </p:cSld>
  <p:clrMapOvr>
    <a:masterClrMapping/>
  </p:clrMapOvr>
</p:sld>
</file>

<file path=ppt/slides/slide25.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3 · THE PATTERN CATALOG</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Dynamic source selection / routing</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25</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261872"/>
            <a:ext cx="11064240" cy="320040"/>
          </a:xfrm>
          <a:prstGeom prst="rect">
            <a:avLst/>
          </a:prstGeom>
          <a:noFill/>
        </p:spPr>
        <p:txBody>
          <a:bodyPr wrap="square" anchor="t" lIns="0" rIns="0" tIns="0" bIns="0">
            <a:spAutoFit/>
          </a:bodyPr>
          <a:lstStyle/>
          <a:p>
            <a:pPr algn="l">
              <a:lnSpc>
                <a:spcPct val="100000"/>
              </a:lnSpc>
            </a:pPr>
            <a:r>
              <a:rPr sz="1500" b="0" i="1">
                <a:solidFill>
                  <a:srgbClr val="6B6B66"/>
                </a:solidFill>
                <a:latin typeface="Avenir Next"/>
              </a:rPr>
              <a:t>The simplest form of agentic RAG</a:t>
            </a:r>
          </a:p>
        </p:txBody>
      </p:sp>
      <p:sp>
        <p:nvSpPr>
          <p:cNvPr id="11" name="Rounded Rectangle 10"/>
          <p:cNvSpPr/>
          <p:nvPr/>
        </p:nvSpPr>
        <p:spPr>
          <a:xfrm>
            <a:off x="502920" y="1700784"/>
            <a:ext cx="11183112" cy="566928"/>
          </a:xfrm>
          <a:prstGeom prst="roundRect">
            <a:avLst>
              <a:gd name="adj" fmla="val 1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2" name="Rectangle 11"/>
          <p:cNvSpPr/>
          <p:nvPr/>
        </p:nvSpPr>
        <p:spPr>
          <a:xfrm>
            <a:off x="502920" y="1700784"/>
            <a:ext cx="64008" cy="56692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TextBox 12"/>
          <p:cNvSpPr txBox="1"/>
          <p:nvPr/>
        </p:nvSpPr>
        <p:spPr>
          <a:xfrm>
            <a:off x="731520" y="1755648"/>
            <a:ext cx="1005840" cy="457200"/>
          </a:xfrm>
          <a:prstGeom prst="rect">
            <a:avLst/>
          </a:prstGeom>
          <a:noFill/>
        </p:spPr>
        <p:txBody>
          <a:bodyPr wrap="square" anchor="ctr" lIns="0" rIns="0" tIns="0" bIns="0">
            <a:spAutoFit/>
          </a:bodyPr>
          <a:lstStyle/>
          <a:p>
            <a:pPr algn="l">
              <a:lnSpc>
                <a:spcPct val="100000"/>
              </a:lnSpc>
            </a:pPr>
            <a:r>
              <a:rPr sz="1100" b="1" i="0">
                <a:solidFill>
                  <a:srgbClr val="E8683A"/>
                </a:solidFill>
                <a:latin typeface="Avenir Next"/>
              </a:rPr>
              <a:t>INTENT</a:t>
            </a:r>
          </a:p>
        </p:txBody>
      </p:sp>
      <p:sp>
        <p:nvSpPr>
          <p:cNvPr id="14" name="TextBox 13"/>
          <p:cNvSpPr txBox="1"/>
          <p:nvPr/>
        </p:nvSpPr>
        <p:spPr>
          <a:xfrm>
            <a:off x="1783080" y="1737360"/>
            <a:ext cx="9692640" cy="512064"/>
          </a:xfrm>
          <a:prstGeom prst="rect">
            <a:avLst/>
          </a:prstGeom>
          <a:noFill/>
        </p:spPr>
        <p:txBody>
          <a:bodyPr wrap="square" anchor="ctr" lIns="0" rIns="0" tIns="0" bIns="0">
            <a:spAutoFit/>
          </a:bodyPr>
          <a:lstStyle/>
          <a:p>
            <a:pPr algn="l">
              <a:lnSpc>
                <a:spcPct val="100000"/>
              </a:lnSpc>
            </a:pPr>
            <a:r>
              <a:rPr sz="1400" b="0" i="0">
                <a:solidFill>
                  <a:srgbClr val="1A1A1A"/>
                </a:solidFill>
                <a:latin typeface="Avenir Next"/>
              </a:rPr>
              <a:t>One retrieval path rarely fits all queries — an LLM router picks index, SQL, web, or no retrieval at all.</a:t>
            </a:r>
          </a:p>
        </p:txBody>
      </p:sp>
      <p:sp>
        <p:nvSpPr>
          <p:cNvPr id="15" name="Rounded Rectangle 14"/>
          <p:cNvSpPr/>
          <p:nvPr/>
        </p:nvSpPr>
        <p:spPr>
          <a:xfrm>
            <a:off x="502920" y="2450592"/>
            <a:ext cx="5989320" cy="3520440"/>
          </a:xfrm>
          <a:prstGeom prst="roundRect">
            <a:avLst>
              <a:gd name="adj" fmla="val 5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TextBox 15"/>
          <p:cNvSpPr txBox="1"/>
          <p:nvPr/>
        </p:nvSpPr>
        <p:spPr>
          <a:xfrm>
            <a:off x="777240" y="2633472"/>
            <a:ext cx="3657600" cy="32004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MECHANISM</a:t>
            </a:r>
          </a:p>
        </p:txBody>
      </p:sp>
      <p:sp>
        <p:nvSpPr>
          <p:cNvPr id="17" name="Oval 16"/>
          <p:cNvSpPr/>
          <p:nvPr/>
        </p:nvSpPr>
        <p:spPr>
          <a:xfrm>
            <a:off x="777240" y="3090672"/>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1</a:t>
            </a:r>
          </a:p>
        </p:txBody>
      </p:sp>
      <p:sp>
        <p:nvSpPr>
          <p:cNvPr id="18" name="TextBox 17"/>
          <p:cNvSpPr txBox="1"/>
          <p:nvPr/>
        </p:nvSpPr>
        <p:spPr>
          <a:xfrm>
            <a:off x="1216152" y="3054096"/>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Structured-output LLM classifies each incoming query</a:t>
            </a:r>
          </a:p>
        </p:txBody>
      </p:sp>
      <p:sp>
        <p:nvSpPr>
          <p:cNvPr id="19" name="Oval 18"/>
          <p:cNvSpPr/>
          <p:nvPr/>
        </p:nvSpPr>
        <p:spPr>
          <a:xfrm>
            <a:off x="777240" y="3803904"/>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2</a:t>
            </a:r>
          </a:p>
        </p:txBody>
      </p:sp>
      <p:sp>
        <p:nvSpPr>
          <p:cNvPr id="20" name="TextBox 19"/>
          <p:cNvSpPr txBox="1"/>
          <p:nvPr/>
        </p:nvSpPr>
        <p:spPr>
          <a:xfrm>
            <a:off x="1216152" y="3767328"/>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Route to vector index, SQL, web search — or answer directly</a:t>
            </a:r>
          </a:p>
        </p:txBody>
      </p:sp>
      <p:sp>
        <p:nvSpPr>
          <p:cNvPr id="21" name="Oval 20"/>
          <p:cNvSpPr/>
          <p:nvPr/>
        </p:nvSpPr>
        <p:spPr>
          <a:xfrm>
            <a:off x="777240" y="4517136"/>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3</a:t>
            </a:r>
          </a:p>
        </p:txBody>
      </p:sp>
      <p:sp>
        <p:nvSpPr>
          <p:cNvPr id="22" name="TextBox 21"/>
          <p:cNvSpPr txBox="1"/>
          <p:nvPr/>
        </p:nvSpPr>
        <p:spPr>
          <a:xfrm>
            <a:off x="1216152" y="4480560"/>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Optionally fan out to multiple sources and merge results</a:t>
            </a:r>
          </a:p>
        </p:txBody>
      </p:sp>
      <p:sp>
        <p:nvSpPr>
          <p:cNvPr id="23" name="Rounded Rectangle 22"/>
          <p:cNvSpPr/>
          <p:nvPr/>
        </p:nvSpPr>
        <p:spPr>
          <a:xfrm>
            <a:off x="6766560" y="2450592"/>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4" name="TextBox 23"/>
          <p:cNvSpPr txBox="1"/>
          <p:nvPr/>
        </p:nvSpPr>
        <p:spPr>
          <a:xfrm>
            <a:off x="6995160" y="2587752"/>
            <a:ext cx="4462272" cy="274320"/>
          </a:xfrm>
          <a:prstGeom prst="rect">
            <a:avLst/>
          </a:prstGeom>
          <a:noFill/>
        </p:spPr>
        <p:txBody>
          <a:bodyPr wrap="square" anchor="t" lIns="0" rIns="0" tIns="0" bIns="0">
            <a:spAutoFit/>
          </a:bodyPr>
          <a:lstStyle/>
          <a:p>
            <a:pPr algn="l">
              <a:lnSpc>
                <a:spcPct val="100000"/>
              </a:lnSpc>
            </a:pPr>
            <a:r>
              <a:rPr sz="1100" b="1" i="0">
                <a:solidFill>
                  <a:srgbClr val="1E7A6D"/>
                </a:solidFill>
                <a:latin typeface="Avenir Next"/>
              </a:rPr>
              <a:t>WHEN TO USE</a:t>
            </a:r>
          </a:p>
        </p:txBody>
      </p:sp>
      <p:sp>
        <p:nvSpPr>
          <p:cNvPr id="25" name="TextBox 24"/>
          <p:cNvSpPr txBox="1"/>
          <p:nvPr/>
        </p:nvSpPr>
        <p:spPr>
          <a:xfrm>
            <a:off x="6995160" y="2907792"/>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Heterogeneous sources: documents + databases + live web</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Workloads where many queries need no retrieval</a:t>
            </a:r>
          </a:p>
        </p:txBody>
      </p:sp>
      <p:sp>
        <p:nvSpPr>
          <p:cNvPr id="26" name="Rounded Rectangle 25"/>
          <p:cNvSpPr/>
          <p:nvPr/>
        </p:nvSpPr>
        <p:spPr>
          <a:xfrm>
            <a:off x="6766560" y="4261104"/>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7" name="TextBox 26"/>
          <p:cNvSpPr txBox="1"/>
          <p:nvPr/>
        </p:nvSpPr>
        <p:spPr>
          <a:xfrm>
            <a:off x="6995160" y="4398264"/>
            <a:ext cx="4462272" cy="274320"/>
          </a:xfrm>
          <a:prstGeom prst="rect">
            <a:avLst/>
          </a:prstGeom>
          <a:noFill/>
        </p:spPr>
        <p:txBody>
          <a:bodyPr wrap="square" anchor="t" lIns="0" rIns="0" tIns="0" bIns="0">
            <a:spAutoFit/>
          </a:bodyPr>
          <a:lstStyle/>
          <a:p>
            <a:pPr algn="l">
              <a:lnSpc>
                <a:spcPct val="100000"/>
              </a:lnSpc>
            </a:pPr>
            <a:r>
              <a:rPr sz="1100" b="1" i="0">
                <a:solidFill>
                  <a:srgbClr val="E8683A"/>
                </a:solidFill>
                <a:latin typeface="Avenir Next"/>
              </a:rPr>
              <a:t>TRADE-OFFS</a:t>
            </a:r>
          </a:p>
        </p:txBody>
      </p:sp>
      <p:sp>
        <p:nvSpPr>
          <p:cNvPr id="28" name="TextBox 27"/>
          <p:cNvSpPr txBox="1"/>
          <p:nvPr/>
        </p:nvSpPr>
        <p:spPr>
          <a:xfrm>
            <a:off x="6995160" y="4718304"/>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The router itself can misroute — give it its own eval set</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One classification call per query (typical, practitioner-reported)</a:t>
            </a:r>
          </a:p>
        </p:txBody>
      </p:sp>
      <p:sp>
        <p:nvSpPr>
          <p:cNvPr id="29" name="TextBox 28"/>
          <p:cNvSpPr txBox="1"/>
          <p:nvPr/>
        </p:nvSpPr>
        <p:spPr>
          <a:xfrm>
            <a:off x="502920" y="6053328"/>
            <a:ext cx="11064240" cy="274320"/>
          </a:xfrm>
          <a:prstGeom prst="rect">
            <a:avLst/>
          </a:prstGeom>
          <a:noFill/>
        </p:spPr>
        <p:txBody>
          <a:bodyPr wrap="square" anchor="t" lIns="0" rIns="0" tIns="0" bIns="0">
            <a:spAutoFit/>
          </a:bodyPr>
          <a:lstStyle/>
          <a:p>
            <a:pPr algn="l">
              <a:lnSpc>
                <a:spcPct val="100000"/>
              </a:lnSpc>
            </a:pPr>
            <a:r>
              <a:rPr sz="1100" b="0" i="1">
                <a:solidFill>
                  <a:srgbClr val="6B6B66"/>
                </a:solidFill>
                <a:latin typeface="Avenir Next"/>
              </a:rPr>
              <a:t>Origin: LlamaIndex router query engine</a:t>
            </a:r>
          </a:p>
        </p:txBody>
      </p:sp>
    </p:spTree>
  </p:cSld>
  <p:clrMapOvr>
    <a:masterClrMapping/>
  </p:clrMapOvr>
</p:sld>
</file>

<file path=ppt/slides/slide26.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3 · THE PATTERN CATALOG</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Multi-hop retrieval (IRCoT)</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26</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261872"/>
            <a:ext cx="11064240" cy="320040"/>
          </a:xfrm>
          <a:prstGeom prst="rect">
            <a:avLst/>
          </a:prstGeom>
          <a:noFill/>
        </p:spPr>
        <p:txBody>
          <a:bodyPr wrap="square" anchor="t" lIns="0" rIns="0" tIns="0" bIns="0">
            <a:spAutoFit/>
          </a:bodyPr>
          <a:lstStyle/>
          <a:p>
            <a:pPr algn="l">
              <a:lnSpc>
                <a:spcPct val="100000"/>
              </a:lnSpc>
            </a:pPr>
            <a:r>
              <a:rPr sz="1500" b="0" i="1">
                <a:solidFill>
                  <a:srgbClr val="6B6B66"/>
                </a:solidFill>
                <a:latin typeface="Avenir Next"/>
              </a:rPr>
              <a:t>Each reasoning step guides the next lookup</a:t>
            </a:r>
          </a:p>
        </p:txBody>
      </p:sp>
      <p:sp>
        <p:nvSpPr>
          <p:cNvPr id="11" name="Rounded Rectangle 10"/>
          <p:cNvSpPr/>
          <p:nvPr/>
        </p:nvSpPr>
        <p:spPr>
          <a:xfrm>
            <a:off x="502920" y="1700784"/>
            <a:ext cx="11183112" cy="566928"/>
          </a:xfrm>
          <a:prstGeom prst="roundRect">
            <a:avLst>
              <a:gd name="adj" fmla="val 1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2" name="Rectangle 11"/>
          <p:cNvSpPr/>
          <p:nvPr/>
        </p:nvSpPr>
        <p:spPr>
          <a:xfrm>
            <a:off x="502920" y="1700784"/>
            <a:ext cx="64008" cy="56692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TextBox 12"/>
          <p:cNvSpPr txBox="1"/>
          <p:nvPr/>
        </p:nvSpPr>
        <p:spPr>
          <a:xfrm>
            <a:off x="731520" y="1755648"/>
            <a:ext cx="1005840" cy="457200"/>
          </a:xfrm>
          <a:prstGeom prst="rect">
            <a:avLst/>
          </a:prstGeom>
          <a:noFill/>
        </p:spPr>
        <p:txBody>
          <a:bodyPr wrap="square" anchor="ctr" lIns="0" rIns="0" tIns="0" bIns="0">
            <a:spAutoFit/>
          </a:bodyPr>
          <a:lstStyle/>
          <a:p>
            <a:pPr algn="l">
              <a:lnSpc>
                <a:spcPct val="100000"/>
              </a:lnSpc>
            </a:pPr>
            <a:r>
              <a:rPr sz="1100" b="1" i="0">
                <a:solidFill>
                  <a:srgbClr val="E8683A"/>
                </a:solidFill>
                <a:latin typeface="Avenir Next"/>
              </a:rPr>
              <a:t>INTENT</a:t>
            </a:r>
          </a:p>
        </p:txBody>
      </p:sp>
      <p:sp>
        <p:nvSpPr>
          <p:cNvPr id="14" name="TextBox 13"/>
          <p:cNvSpPr txBox="1"/>
          <p:nvPr/>
        </p:nvSpPr>
        <p:spPr>
          <a:xfrm>
            <a:off x="1783080" y="1737360"/>
            <a:ext cx="9692640" cy="512064"/>
          </a:xfrm>
          <a:prstGeom prst="rect">
            <a:avLst/>
          </a:prstGeom>
          <a:noFill/>
        </p:spPr>
        <p:txBody>
          <a:bodyPr wrap="square" anchor="ctr" lIns="0" rIns="0" tIns="0" bIns="0">
            <a:spAutoFit/>
          </a:bodyPr>
          <a:lstStyle/>
          <a:p>
            <a:pPr algn="l">
              <a:lnSpc>
                <a:spcPct val="100000"/>
              </a:lnSpc>
            </a:pPr>
            <a:r>
              <a:rPr sz="1400" b="0" i="0">
                <a:solidFill>
                  <a:srgbClr val="1A1A1A"/>
                </a:solidFill>
                <a:latin typeface="Avenir Next"/>
              </a:rPr>
              <a:t>Interleave retrieval with chain-of-thought — facts found in hop 1 shape the query for hop 2.</a:t>
            </a:r>
          </a:p>
        </p:txBody>
      </p:sp>
      <p:sp>
        <p:nvSpPr>
          <p:cNvPr id="15" name="Rounded Rectangle 14"/>
          <p:cNvSpPr/>
          <p:nvPr/>
        </p:nvSpPr>
        <p:spPr>
          <a:xfrm>
            <a:off x="502920" y="2450592"/>
            <a:ext cx="5989320" cy="3520440"/>
          </a:xfrm>
          <a:prstGeom prst="roundRect">
            <a:avLst>
              <a:gd name="adj" fmla="val 5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TextBox 15"/>
          <p:cNvSpPr txBox="1"/>
          <p:nvPr/>
        </p:nvSpPr>
        <p:spPr>
          <a:xfrm>
            <a:off x="777240" y="2633472"/>
            <a:ext cx="3657600" cy="32004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MECHANISM</a:t>
            </a:r>
          </a:p>
        </p:txBody>
      </p:sp>
      <p:sp>
        <p:nvSpPr>
          <p:cNvPr id="17" name="Oval 16"/>
          <p:cNvSpPr/>
          <p:nvPr/>
        </p:nvSpPr>
        <p:spPr>
          <a:xfrm>
            <a:off x="777240" y="3090672"/>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1</a:t>
            </a:r>
          </a:p>
        </p:txBody>
      </p:sp>
      <p:sp>
        <p:nvSpPr>
          <p:cNvPr id="18" name="TextBox 17"/>
          <p:cNvSpPr txBox="1"/>
          <p:nvPr/>
        </p:nvSpPr>
        <p:spPr>
          <a:xfrm>
            <a:off x="1216152" y="3054096"/>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Retrieve, then generate one chain-of-thought step</a:t>
            </a:r>
          </a:p>
        </p:txBody>
      </p:sp>
      <p:sp>
        <p:nvSpPr>
          <p:cNvPr id="19" name="Oval 18"/>
          <p:cNvSpPr/>
          <p:nvPr/>
        </p:nvSpPr>
        <p:spPr>
          <a:xfrm>
            <a:off x="777240" y="3803904"/>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2</a:t>
            </a:r>
          </a:p>
        </p:txBody>
      </p:sp>
      <p:sp>
        <p:nvSpPr>
          <p:cNvPr id="20" name="TextBox 19"/>
          <p:cNvSpPr txBox="1"/>
          <p:nvPr/>
        </p:nvSpPr>
        <p:spPr>
          <a:xfrm>
            <a:off x="1216152" y="3767328"/>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Use that reasoning step as the next retrieval query</a:t>
            </a:r>
          </a:p>
        </p:txBody>
      </p:sp>
      <p:sp>
        <p:nvSpPr>
          <p:cNvPr id="21" name="Oval 20"/>
          <p:cNvSpPr/>
          <p:nvPr/>
        </p:nvSpPr>
        <p:spPr>
          <a:xfrm>
            <a:off x="777240" y="4517136"/>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3</a:t>
            </a:r>
          </a:p>
        </p:txBody>
      </p:sp>
      <p:sp>
        <p:nvSpPr>
          <p:cNvPr id="22" name="TextBox 21"/>
          <p:cNvSpPr txBox="1"/>
          <p:nvPr/>
        </p:nvSpPr>
        <p:spPr>
          <a:xfrm>
            <a:off x="1216152" y="4480560"/>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Repeat until answered — or the hop budget is spent</a:t>
            </a:r>
          </a:p>
        </p:txBody>
      </p:sp>
      <p:sp>
        <p:nvSpPr>
          <p:cNvPr id="23" name="Oval 22"/>
          <p:cNvSpPr/>
          <p:nvPr/>
        </p:nvSpPr>
        <p:spPr>
          <a:xfrm>
            <a:off x="777240" y="5230368"/>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4</a:t>
            </a:r>
          </a:p>
        </p:txBody>
      </p:sp>
      <p:sp>
        <p:nvSpPr>
          <p:cNvPr id="24" name="TextBox 23"/>
          <p:cNvSpPr txBox="1"/>
          <p:nvPr/>
        </p:nvSpPr>
        <p:spPr>
          <a:xfrm>
            <a:off x="1216152" y="5193792"/>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Up to +21 retrieval / +15 QA points across 4 multihop tests</a:t>
            </a:r>
          </a:p>
        </p:txBody>
      </p:sp>
      <p:sp>
        <p:nvSpPr>
          <p:cNvPr id="25" name="Rounded Rectangle 24"/>
          <p:cNvSpPr/>
          <p:nvPr/>
        </p:nvSpPr>
        <p:spPr>
          <a:xfrm>
            <a:off x="6766560" y="2450592"/>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6" name="TextBox 25"/>
          <p:cNvSpPr txBox="1"/>
          <p:nvPr/>
        </p:nvSpPr>
        <p:spPr>
          <a:xfrm>
            <a:off x="6995160" y="2587752"/>
            <a:ext cx="4462272" cy="274320"/>
          </a:xfrm>
          <a:prstGeom prst="rect">
            <a:avLst/>
          </a:prstGeom>
          <a:noFill/>
        </p:spPr>
        <p:txBody>
          <a:bodyPr wrap="square" anchor="t" lIns="0" rIns="0" tIns="0" bIns="0">
            <a:spAutoFit/>
          </a:bodyPr>
          <a:lstStyle/>
          <a:p>
            <a:pPr algn="l">
              <a:lnSpc>
                <a:spcPct val="100000"/>
              </a:lnSpc>
            </a:pPr>
            <a:r>
              <a:rPr sz="1100" b="1" i="0">
                <a:solidFill>
                  <a:srgbClr val="1E7A6D"/>
                </a:solidFill>
                <a:latin typeface="Avenir Next"/>
              </a:rPr>
              <a:t>WHEN TO USE</a:t>
            </a:r>
          </a:p>
        </p:txBody>
      </p:sp>
      <p:sp>
        <p:nvSpPr>
          <p:cNvPr id="27" name="TextBox 26"/>
          <p:cNvSpPr txBox="1"/>
          <p:nvPr/>
        </p:nvSpPr>
        <p:spPr>
          <a:xfrm>
            <a:off x="6995160" y="2907792"/>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Bridge questions: the answer depends on a fact you must find first</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Multi-document reasoning chains</a:t>
            </a:r>
          </a:p>
        </p:txBody>
      </p:sp>
      <p:sp>
        <p:nvSpPr>
          <p:cNvPr id="28" name="Rounded Rectangle 27"/>
          <p:cNvSpPr/>
          <p:nvPr/>
        </p:nvSpPr>
        <p:spPr>
          <a:xfrm>
            <a:off x="6766560" y="4261104"/>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9" name="TextBox 28"/>
          <p:cNvSpPr txBox="1"/>
          <p:nvPr/>
        </p:nvSpPr>
        <p:spPr>
          <a:xfrm>
            <a:off x="6995160" y="4398264"/>
            <a:ext cx="4462272" cy="274320"/>
          </a:xfrm>
          <a:prstGeom prst="rect">
            <a:avLst/>
          </a:prstGeom>
          <a:noFill/>
        </p:spPr>
        <p:txBody>
          <a:bodyPr wrap="square" anchor="t" lIns="0" rIns="0" tIns="0" bIns="0">
            <a:spAutoFit/>
          </a:bodyPr>
          <a:lstStyle/>
          <a:p>
            <a:pPr algn="l">
              <a:lnSpc>
                <a:spcPct val="100000"/>
              </a:lnSpc>
            </a:pPr>
            <a:r>
              <a:rPr sz="1100" b="1" i="0">
                <a:solidFill>
                  <a:srgbClr val="E8683A"/>
                </a:solidFill>
                <a:latin typeface="Avenir Next"/>
              </a:rPr>
              <a:t>TRADE-OFFS</a:t>
            </a:r>
          </a:p>
        </p:txBody>
      </p:sp>
      <p:sp>
        <p:nvSpPr>
          <p:cNvPr id="30" name="TextBox 29"/>
          <p:cNvSpPr txBox="1"/>
          <p:nvPr/>
        </p:nvSpPr>
        <p:spPr>
          <a:xfrm>
            <a:off x="6995160" y="4718304"/>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Compounding retrieval errors — a bad hop poisons all later hops</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Latency grows per hop; set a hard hop budget</a:t>
            </a:r>
          </a:p>
        </p:txBody>
      </p:sp>
      <p:sp>
        <p:nvSpPr>
          <p:cNvPr id="31" name="TextBox 30"/>
          <p:cNvSpPr txBox="1"/>
          <p:nvPr/>
        </p:nvSpPr>
        <p:spPr>
          <a:xfrm>
            <a:off x="502920" y="6053328"/>
            <a:ext cx="11064240" cy="274320"/>
          </a:xfrm>
          <a:prstGeom prst="rect">
            <a:avLst/>
          </a:prstGeom>
          <a:noFill/>
        </p:spPr>
        <p:txBody>
          <a:bodyPr wrap="square" anchor="t" lIns="0" rIns="0" tIns="0" bIns="0">
            <a:spAutoFit/>
          </a:bodyPr>
          <a:lstStyle/>
          <a:p>
            <a:pPr algn="l">
              <a:lnSpc>
                <a:spcPct val="100000"/>
              </a:lnSpc>
            </a:pPr>
            <a:r>
              <a:rPr sz="1100" b="0" i="1">
                <a:solidFill>
                  <a:srgbClr val="6B6B66"/>
                </a:solidFill>
                <a:latin typeface="Avenir Next"/>
              </a:rPr>
              <a:t>Origin: Trivedi et al. 2022, arXiv:2212.10509</a:t>
            </a:r>
          </a:p>
        </p:txBody>
      </p:sp>
    </p:spTree>
  </p:cSld>
  <p:clrMapOvr>
    <a:masterClrMapping/>
  </p:clrMapOvr>
</p:sld>
</file>

<file path=ppt/slides/slide27.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3 · THE PATTERN CATALOG</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Corrective RAG (CRAG)</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27</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261872"/>
            <a:ext cx="11064240" cy="320040"/>
          </a:xfrm>
          <a:prstGeom prst="rect">
            <a:avLst/>
          </a:prstGeom>
          <a:noFill/>
        </p:spPr>
        <p:txBody>
          <a:bodyPr wrap="square" anchor="t" lIns="0" rIns="0" tIns="0" bIns="0">
            <a:spAutoFit/>
          </a:bodyPr>
          <a:lstStyle/>
          <a:p>
            <a:pPr algn="l">
              <a:lnSpc>
                <a:spcPct val="100000"/>
              </a:lnSpc>
            </a:pPr>
            <a:r>
              <a:rPr sz="1500" b="0" i="1">
                <a:solidFill>
                  <a:srgbClr val="6B6B66"/>
                </a:solidFill>
                <a:latin typeface="Avenir Next"/>
              </a:rPr>
              <a:t>Grade the evidence before you trust it</a:t>
            </a:r>
          </a:p>
        </p:txBody>
      </p:sp>
      <p:sp>
        <p:nvSpPr>
          <p:cNvPr id="11" name="Rounded Rectangle 10"/>
          <p:cNvSpPr/>
          <p:nvPr/>
        </p:nvSpPr>
        <p:spPr>
          <a:xfrm>
            <a:off x="502920" y="1700784"/>
            <a:ext cx="11183112" cy="566928"/>
          </a:xfrm>
          <a:prstGeom prst="roundRect">
            <a:avLst>
              <a:gd name="adj" fmla="val 1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2" name="Rectangle 11"/>
          <p:cNvSpPr/>
          <p:nvPr/>
        </p:nvSpPr>
        <p:spPr>
          <a:xfrm>
            <a:off x="502920" y="1700784"/>
            <a:ext cx="64008" cy="56692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TextBox 12"/>
          <p:cNvSpPr txBox="1"/>
          <p:nvPr/>
        </p:nvSpPr>
        <p:spPr>
          <a:xfrm>
            <a:off x="731520" y="1755648"/>
            <a:ext cx="1005840" cy="457200"/>
          </a:xfrm>
          <a:prstGeom prst="rect">
            <a:avLst/>
          </a:prstGeom>
          <a:noFill/>
        </p:spPr>
        <p:txBody>
          <a:bodyPr wrap="square" anchor="ctr" lIns="0" rIns="0" tIns="0" bIns="0">
            <a:spAutoFit/>
          </a:bodyPr>
          <a:lstStyle/>
          <a:p>
            <a:pPr algn="l">
              <a:lnSpc>
                <a:spcPct val="100000"/>
              </a:lnSpc>
            </a:pPr>
            <a:r>
              <a:rPr sz="1100" b="1" i="0">
                <a:solidFill>
                  <a:srgbClr val="E8683A"/>
                </a:solidFill>
                <a:latin typeface="Avenir Next"/>
              </a:rPr>
              <a:t>INTENT</a:t>
            </a:r>
          </a:p>
        </p:txBody>
      </p:sp>
      <p:sp>
        <p:nvSpPr>
          <p:cNvPr id="14" name="TextBox 13"/>
          <p:cNvSpPr txBox="1"/>
          <p:nvPr/>
        </p:nvSpPr>
        <p:spPr>
          <a:xfrm>
            <a:off x="1783080" y="1737360"/>
            <a:ext cx="9692640" cy="512064"/>
          </a:xfrm>
          <a:prstGeom prst="rect">
            <a:avLst/>
          </a:prstGeom>
          <a:noFill/>
        </p:spPr>
        <p:txBody>
          <a:bodyPr wrap="square" anchor="ctr" lIns="0" rIns="0" tIns="0" bIns="0">
            <a:spAutoFit/>
          </a:bodyPr>
          <a:lstStyle/>
          <a:p>
            <a:pPr algn="l">
              <a:lnSpc>
                <a:spcPct val="100000"/>
              </a:lnSpc>
            </a:pPr>
            <a:r>
              <a:rPr sz="1400" b="0" i="0">
                <a:solidFill>
                  <a:srgbClr val="1A1A1A"/>
                </a:solidFill>
                <a:latin typeface="Avenir Next"/>
              </a:rPr>
              <a:t>A lightweight retrieval evaluator buckets evidence — correct, ambiguous, incorrect — then acts on the verdict.</a:t>
            </a:r>
          </a:p>
        </p:txBody>
      </p:sp>
      <p:sp>
        <p:nvSpPr>
          <p:cNvPr id="15" name="Rounded Rectangle 14"/>
          <p:cNvSpPr/>
          <p:nvPr/>
        </p:nvSpPr>
        <p:spPr>
          <a:xfrm>
            <a:off x="502920" y="2450592"/>
            <a:ext cx="5989320" cy="3520440"/>
          </a:xfrm>
          <a:prstGeom prst="roundRect">
            <a:avLst>
              <a:gd name="adj" fmla="val 5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TextBox 15"/>
          <p:cNvSpPr txBox="1"/>
          <p:nvPr/>
        </p:nvSpPr>
        <p:spPr>
          <a:xfrm>
            <a:off x="777240" y="2633472"/>
            <a:ext cx="3657600" cy="32004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MECHANISM</a:t>
            </a:r>
          </a:p>
        </p:txBody>
      </p:sp>
      <p:sp>
        <p:nvSpPr>
          <p:cNvPr id="17" name="Oval 16"/>
          <p:cNvSpPr/>
          <p:nvPr/>
        </p:nvSpPr>
        <p:spPr>
          <a:xfrm>
            <a:off x="777240" y="3090672"/>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1</a:t>
            </a:r>
          </a:p>
        </p:txBody>
      </p:sp>
      <p:sp>
        <p:nvSpPr>
          <p:cNvPr id="18" name="TextBox 17"/>
          <p:cNvSpPr txBox="1"/>
          <p:nvPr/>
        </p:nvSpPr>
        <p:spPr>
          <a:xfrm>
            <a:off x="1216152" y="3054096"/>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Evaluator grades retrieved docs: correct / ambiguous / incorrect</a:t>
            </a:r>
          </a:p>
        </p:txBody>
      </p:sp>
      <p:sp>
        <p:nvSpPr>
          <p:cNvPr id="19" name="Oval 18"/>
          <p:cNvSpPr/>
          <p:nvPr/>
        </p:nvSpPr>
        <p:spPr>
          <a:xfrm>
            <a:off x="777240" y="3803904"/>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2</a:t>
            </a:r>
          </a:p>
        </p:txBody>
      </p:sp>
      <p:sp>
        <p:nvSpPr>
          <p:cNvPr id="20" name="TextBox 19"/>
          <p:cNvSpPr txBox="1"/>
          <p:nvPr/>
        </p:nvSpPr>
        <p:spPr>
          <a:xfrm>
            <a:off x="1216152" y="3767328"/>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Correct → decompose-then-recompose into refined knowledge strips</a:t>
            </a:r>
          </a:p>
        </p:txBody>
      </p:sp>
      <p:sp>
        <p:nvSpPr>
          <p:cNvPr id="21" name="Oval 20"/>
          <p:cNvSpPr/>
          <p:nvPr/>
        </p:nvSpPr>
        <p:spPr>
          <a:xfrm>
            <a:off x="777240" y="4517136"/>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3</a:t>
            </a:r>
          </a:p>
        </p:txBody>
      </p:sp>
      <p:sp>
        <p:nvSpPr>
          <p:cNvPr id="22" name="TextBox 21"/>
          <p:cNvSpPr txBox="1"/>
          <p:nvPr/>
        </p:nvSpPr>
        <p:spPr>
          <a:xfrm>
            <a:off x="1216152" y="4480560"/>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Incorrect → discard all, fall back to web search</a:t>
            </a:r>
          </a:p>
        </p:txBody>
      </p:sp>
      <p:sp>
        <p:nvSpPr>
          <p:cNvPr id="23" name="Oval 22"/>
          <p:cNvSpPr/>
          <p:nvPr/>
        </p:nvSpPr>
        <p:spPr>
          <a:xfrm>
            <a:off x="777240" y="5230368"/>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4</a:t>
            </a:r>
          </a:p>
        </p:txBody>
      </p:sp>
      <p:sp>
        <p:nvSpPr>
          <p:cNvPr id="24" name="TextBox 23"/>
          <p:cNvSpPr txBox="1"/>
          <p:nvPr/>
        </p:nvSpPr>
        <p:spPr>
          <a:xfrm>
            <a:off x="1216152" y="5193792"/>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Ambiguous → blend refined strips with web results</a:t>
            </a:r>
          </a:p>
        </p:txBody>
      </p:sp>
      <p:sp>
        <p:nvSpPr>
          <p:cNvPr id="25" name="Rounded Rectangle 24"/>
          <p:cNvSpPr/>
          <p:nvPr/>
        </p:nvSpPr>
        <p:spPr>
          <a:xfrm>
            <a:off x="6766560" y="2450592"/>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6" name="TextBox 25"/>
          <p:cNvSpPr txBox="1"/>
          <p:nvPr/>
        </p:nvSpPr>
        <p:spPr>
          <a:xfrm>
            <a:off x="6995160" y="2587752"/>
            <a:ext cx="4462272" cy="274320"/>
          </a:xfrm>
          <a:prstGeom prst="rect">
            <a:avLst/>
          </a:prstGeom>
          <a:noFill/>
        </p:spPr>
        <p:txBody>
          <a:bodyPr wrap="square" anchor="t" lIns="0" rIns="0" tIns="0" bIns="0">
            <a:spAutoFit/>
          </a:bodyPr>
          <a:lstStyle/>
          <a:p>
            <a:pPr algn="l">
              <a:lnSpc>
                <a:spcPct val="100000"/>
              </a:lnSpc>
            </a:pPr>
            <a:r>
              <a:rPr sz="1100" b="1" i="0">
                <a:solidFill>
                  <a:srgbClr val="1E7A6D"/>
                </a:solidFill>
                <a:latin typeface="Avenir Next"/>
              </a:rPr>
              <a:t>WHEN TO USE</a:t>
            </a:r>
          </a:p>
        </p:txBody>
      </p:sp>
      <p:sp>
        <p:nvSpPr>
          <p:cNvPr id="27" name="TextBox 26"/>
          <p:cNvSpPr txBox="1"/>
          <p:nvPr/>
        </p:nvSpPr>
        <p:spPr>
          <a:xfrm>
            <a:off x="6995160" y="2907792"/>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Retrieval quality varies sharply across queries</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Corpus has known gaps — some answers live outside it</a:t>
            </a:r>
          </a:p>
        </p:txBody>
      </p:sp>
      <p:sp>
        <p:nvSpPr>
          <p:cNvPr id="28" name="Rounded Rectangle 27"/>
          <p:cNvSpPr/>
          <p:nvPr/>
        </p:nvSpPr>
        <p:spPr>
          <a:xfrm>
            <a:off x="6766560" y="4261104"/>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9" name="TextBox 28"/>
          <p:cNvSpPr txBox="1"/>
          <p:nvPr/>
        </p:nvSpPr>
        <p:spPr>
          <a:xfrm>
            <a:off x="6995160" y="4398264"/>
            <a:ext cx="4462272" cy="274320"/>
          </a:xfrm>
          <a:prstGeom prst="rect">
            <a:avLst/>
          </a:prstGeom>
          <a:noFill/>
        </p:spPr>
        <p:txBody>
          <a:bodyPr wrap="square" anchor="t" lIns="0" rIns="0" tIns="0" bIns="0">
            <a:spAutoFit/>
          </a:bodyPr>
          <a:lstStyle/>
          <a:p>
            <a:pPr algn="l">
              <a:lnSpc>
                <a:spcPct val="100000"/>
              </a:lnSpc>
            </a:pPr>
            <a:r>
              <a:rPr sz="1100" b="1" i="0">
                <a:solidFill>
                  <a:srgbClr val="E8683A"/>
                </a:solidFill>
                <a:latin typeface="Avenir Next"/>
              </a:rPr>
              <a:t>TRADE-OFFS</a:t>
            </a:r>
          </a:p>
        </p:txBody>
      </p:sp>
      <p:sp>
        <p:nvSpPr>
          <p:cNvPr id="30" name="TextBox 29"/>
          <p:cNvSpPr txBox="1"/>
          <p:nvPr/>
        </p:nvSpPr>
        <p:spPr>
          <a:xfrm>
            <a:off x="6995160" y="4718304"/>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Evaluator quality gates everything downstream — eval the evaluator</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Web fallback adds an external dependency and latency</a:t>
            </a:r>
          </a:p>
        </p:txBody>
      </p:sp>
      <p:sp>
        <p:nvSpPr>
          <p:cNvPr id="31" name="TextBox 30"/>
          <p:cNvSpPr txBox="1"/>
          <p:nvPr/>
        </p:nvSpPr>
        <p:spPr>
          <a:xfrm>
            <a:off x="502920" y="6053328"/>
            <a:ext cx="11064240" cy="274320"/>
          </a:xfrm>
          <a:prstGeom prst="rect">
            <a:avLst/>
          </a:prstGeom>
          <a:noFill/>
        </p:spPr>
        <p:txBody>
          <a:bodyPr wrap="square" anchor="t" lIns="0" rIns="0" tIns="0" bIns="0">
            <a:spAutoFit/>
          </a:bodyPr>
          <a:lstStyle/>
          <a:p>
            <a:pPr algn="l">
              <a:lnSpc>
                <a:spcPct val="100000"/>
              </a:lnSpc>
            </a:pPr>
            <a:r>
              <a:rPr sz="1100" b="0" i="1">
                <a:solidFill>
                  <a:srgbClr val="6B6B66"/>
                </a:solidFill>
                <a:latin typeface="Avenir Next"/>
              </a:rPr>
              <a:t>Origin: Yan et al. 2024, arXiv:2401.15884</a:t>
            </a:r>
          </a:p>
        </p:txBody>
      </p:sp>
    </p:spTree>
  </p:cSld>
  <p:clrMapOvr>
    <a:masterClrMapping/>
  </p:clrMapOvr>
</p:sld>
</file>

<file path=ppt/slides/slide28.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3 · THE PATTERN CATALOG</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Self-RAG — reflection tokens</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28</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261872"/>
            <a:ext cx="11064240" cy="320040"/>
          </a:xfrm>
          <a:prstGeom prst="rect">
            <a:avLst/>
          </a:prstGeom>
          <a:noFill/>
        </p:spPr>
        <p:txBody>
          <a:bodyPr wrap="square" anchor="t" lIns="0" rIns="0" tIns="0" bIns="0">
            <a:spAutoFit/>
          </a:bodyPr>
          <a:lstStyle/>
          <a:p>
            <a:pPr algn="l">
              <a:lnSpc>
                <a:spcPct val="100000"/>
              </a:lnSpc>
            </a:pPr>
            <a:r>
              <a:rPr sz="1500" b="0" i="1">
                <a:solidFill>
                  <a:srgbClr val="6B6B66"/>
                </a:solidFill>
                <a:latin typeface="Avenir Next"/>
              </a:rPr>
              <a:t>The model critiques its own retrieval</a:t>
            </a:r>
          </a:p>
        </p:txBody>
      </p:sp>
      <p:sp>
        <p:nvSpPr>
          <p:cNvPr id="11" name="Rounded Rectangle 10"/>
          <p:cNvSpPr/>
          <p:nvPr/>
        </p:nvSpPr>
        <p:spPr>
          <a:xfrm>
            <a:off x="502920" y="1700784"/>
            <a:ext cx="11183112" cy="566928"/>
          </a:xfrm>
          <a:prstGeom prst="roundRect">
            <a:avLst>
              <a:gd name="adj" fmla="val 1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2" name="Rectangle 11"/>
          <p:cNvSpPr/>
          <p:nvPr/>
        </p:nvSpPr>
        <p:spPr>
          <a:xfrm>
            <a:off x="502920" y="1700784"/>
            <a:ext cx="64008" cy="56692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TextBox 12"/>
          <p:cNvSpPr txBox="1"/>
          <p:nvPr/>
        </p:nvSpPr>
        <p:spPr>
          <a:xfrm>
            <a:off x="731520" y="1755648"/>
            <a:ext cx="1005840" cy="457200"/>
          </a:xfrm>
          <a:prstGeom prst="rect">
            <a:avLst/>
          </a:prstGeom>
          <a:noFill/>
        </p:spPr>
        <p:txBody>
          <a:bodyPr wrap="square" anchor="ctr" lIns="0" rIns="0" tIns="0" bIns="0">
            <a:spAutoFit/>
          </a:bodyPr>
          <a:lstStyle/>
          <a:p>
            <a:pPr algn="l">
              <a:lnSpc>
                <a:spcPct val="100000"/>
              </a:lnSpc>
            </a:pPr>
            <a:r>
              <a:rPr sz="1100" b="1" i="0">
                <a:solidFill>
                  <a:srgbClr val="E8683A"/>
                </a:solidFill>
                <a:latin typeface="Avenir Next"/>
              </a:rPr>
              <a:t>INTENT</a:t>
            </a:r>
          </a:p>
        </p:txBody>
      </p:sp>
      <p:sp>
        <p:nvSpPr>
          <p:cNvPr id="14" name="TextBox 13"/>
          <p:cNvSpPr txBox="1"/>
          <p:nvPr/>
        </p:nvSpPr>
        <p:spPr>
          <a:xfrm>
            <a:off x="1783080" y="1737360"/>
            <a:ext cx="9692640" cy="512064"/>
          </a:xfrm>
          <a:prstGeom prst="rect">
            <a:avLst/>
          </a:prstGeom>
          <a:noFill/>
        </p:spPr>
        <p:txBody>
          <a:bodyPr wrap="square" anchor="ctr" lIns="0" rIns="0" tIns="0" bIns="0">
            <a:spAutoFit/>
          </a:bodyPr>
          <a:lstStyle/>
          <a:p>
            <a:pPr algn="l">
              <a:lnSpc>
                <a:spcPct val="100000"/>
              </a:lnSpc>
            </a:pPr>
            <a:r>
              <a:rPr sz="1400" b="0" i="0">
                <a:solidFill>
                  <a:srgbClr val="1A1A1A"/>
                </a:solidFill>
                <a:latin typeface="Avenir Next"/>
              </a:rPr>
              <a:t>One LM emits reflection tokens that decide when to retrieve and audit whether the answer is supported.</a:t>
            </a:r>
          </a:p>
        </p:txBody>
      </p:sp>
      <p:sp>
        <p:nvSpPr>
          <p:cNvPr id="15" name="Rounded Rectangle 14"/>
          <p:cNvSpPr/>
          <p:nvPr/>
        </p:nvSpPr>
        <p:spPr>
          <a:xfrm>
            <a:off x="502920" y="2450592"/>
            <a:ext cx="5989320" cy="3520440"/>
          </a:xfrm>
          <a:prstGeom prst="roundRect">
            <a:avLst>
              <a:gd name="adj" fmla="val 5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TextBox 15"/>
          <p:cNvSpPr txBox="1"/>
          <p:nvPr/>
        </p:nvSpPr>
        <p:spPr>
          <a:xfrm>
            <a:off x="777240" y="2633472"/>
            <a:ext cx="3657600" cy="32004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MECHANISM</a:t>
            </a:r>
          </a:p>
        </p:txBody>
      </p:sp>
      <p:sp>
        <p:nvSpPr>
          <p:cNvPr id="17" name="Oval 16"/>
          <p:cNvSpPr/>
          <p:nvPr/>
        </p:nvSpPr>
        <p:spPr>
          <a:xfrm>
            <a:off x="777240" y="3090672"/>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1</a:t>
            </a:r>
          </a:p>
        </p:txBody>
      </p:sp>
      <p:sp>
        <p:nvSpPr>
          <p:cNvPr id="18" name="TextBox 17"/>
          <p:cNvSpPr txBox="1"/>
          <p:nvPr/>
        </p:nvSpPr>
        <p:spPr>
          <a:xfrm>
            <a:off x="1216152" y="3054096"/>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Retrieve token: fetch passages, or answer without retrieval</a:t>
            </a:r>
          </a:p>
        </p:txBody>
      </p:sp>
      <p:sp>
        <p:nvSpPr>
          <p:cNvPr id="19" name="Oval 18"/>
          <p:cNvSpPr/>
          <p:nvPr/>
        </p:nvSpPr>
        <p:spPr>
          <a:xfrm>
            <a:off x="777240" y="3803904"/>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2</a:t>
            </a:r>
          </a:p>
        </p:txBody>
      </p:sp>
      <p:sp>
        <p:nvSpPr>
          <p:cNvPr id="20" name="TextBox 19"/>
          <p:cNvSpPr txBox="1"/>
          <p:nvPr/>
        </p:nvSpPr>
        <p:spPr>
          <a:xfrm>
            <a:off x="1216152" y="3767328"/>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ISREL: is the passage relevant? ISSUP: is each claim supported?</a:t>
            </a:r>
          </a:p>
        </p:txBody>
      </p:sp>
      <p:sp>
        <p:nvSpPr>
          <p:cNvPr id="21" name="Oval 20"/>
          <p:cNvSpPr/>
          <p:nvPr/>
        </p:nvSpPr>
        <p:spPr>
          <a:xfrm>
            <a:off x="777240" y="4517136"/>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3</a:t>
            </a:r>
          </a:p>
        </p:txBody>
      </p:sp>
      <p:sp>
        <p:nvSpPr>
          <p:cNvPr id="22" name="TextBox 21"/>
          <p:cNvSpPr txBox="1"/>
          <p:nvPr/>
        </p:nvSpPr>
        <p:spPr>
          <a:xfrm>
            <a:off x="1216152" y="4480560"/>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ISUSE: is the final answer useful? Best-critiqued branch wins</a:t>
            </a:r>
          </a:p>
        </p:txBody>
      </p:sp>
      <p:sp>
        <p:nvSpPr>
          <p:cNvPr id="23" name="Rounded Rectangle 22"/>
          <p:cNvSpPr/>
          <p:nvPr/>
        </p:nvSpPr>
        <p:spPr>
          <a:xfrm>
            <a:off x="6766560" y="2450592"/>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4" name="TextBox 23"/>
          <p:cNvSpPr txBox="1"/>
          <p:nvPr/>
        </p:nvSpPr>
        <p:spPr>
          <a:xfrm>
            <a:off x="6995160" y="2587752"/>
            <a:ext cx="4462272" cy="274320"/>
          </a:xfrm>
          <a:prstGeom prst="rect">
            <a:avLst/>
          </a:prstGeom>
          <a:noFill/>
        </p:spPr>
        <p:txBody>
          <a:bodyPr wrap="square" anchor="t" lIns="0" rIns="0" tIns="0" bIns="0">
            <a:spAutoFit/>
          </a:bodyPr>
          <a:lstStyle/>
          <a:p>
            <a:pPr algn="l">
              <a:lnSpc>
                <a:spcPct val="100000"/>
              </a:lnSpc>
            </a:pPr>
            <a:r>
              <a:rPr sz="1100" b="1" i="0">
                <a:solidFill>
                  <a:srgbClr val="1E7A6D"/>
                </a:solidFill>
                <a:latin typeface="Avenir Next"/>
              </a:rPr>
              <a:t>WHEN TO USE</a:t>
            </a:r>
          </a:p>
        </p:txBody>
      </p:sp>
      <p:sp>
        <p:nvSpPr>
          <p:cNvPr id="25" name="TextBox 24"/>
          <p:cNvSpPr txBox="1"/>
          <p:nvPr/>
        </p:nvSpPr>
        <p:spPr>
          <a:xfrm>
            <a:off x="6995160" y="2907792"/>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Mixed workloads — some queries need retrieval, many don't</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Groundedness is a hard requirement</a:t>
            </a:r>
          </a:p>
        </p:txBody>
      </p:sp>
      <p:sp>
        <p:nvSpPr>
          <p:cNvPr id="26" name="Rounded Rectangle 25"/>
          <p:cNvSpPr/>
          <p:nvPr/>
        </p:nvSpPr>
        <p:spPr>
          <a:xfrm>
            <a:off x="6766560" y="4261104"/>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7" name="TextBox 26"/>
          <p:cNvSpPr txBox="1"/>
          <p:nvPr/>
        </p:nvSpPr>
        <p:spPr>
          <a:xfrm>
            <a:off x="6995160" y="4398264"/>
            <a:ext cx="4462272" cy="274320"/>
          </a:xfrm>
          <a:prstGeom prst="rect">
            <a:avLst/>
          </a:prstGeom>
          <a:noFill/>
        </p:spPr>
        <p:txBody>
          <a:bodyPr wrap="square" anchor="t" lIns="0" rIns="0" tIns="0" bIns="0">
            <a:spAutoFit/>
          </a:bodyPr>
          <a:lstStyle/>
          <a:p>
            <a:pPr algn="l">
              <a:lnSpc>
                <a:spcPct val="100000"/>
              </a:lnSpc>
            </a:pPr>
            <a:r>
              <a:rPr sz="1100" b="1" i="0">
                <a:solidFill>
                  <a:srgbClr val="E8683A"/>
                </a:solidFill>
                <a:latin typeface="Avenir Next"/>
              </a:rPr>
              <a:t>TRADE-OFFS</a:t>
            </a:r>
          </a:p>
        </p:txBody>
      </p:sp>
      <p:sp>
        <p:nvSpPr>
          <p:cNvPr id="28" name="TextBox 27"/>
          <p:cNvSpPr txBox="1"/>
          <p:nvPr/>
        </p:nvSpPr>
        <p:spPr>
          <a:xfrm>
            <a:off x="6995160" y="4718304"/>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Needs a trained/finetuned model — or prompt-level emulation</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Reflection adds decoding overhead (typical, practitioner-reported)</a:t>
            </a:r>
          </a:p>
        </p:txBody>
      </p:sp>
      <p:sp>
        <p:nvSpPr>
          <p:cNvPr id="29" name="TextBox 28"/>
          <p:cNvSpPr txBox="1"/>
          <p:nvPr/>
        </p:nvSpPr>
        <p:spPr>
          <a:xfrm>
            <a:off x="502920" y="6053328"/>
            <a:ext cx="11064240" cy="274320"/>
          </a:xfrm>
          <a:prstGeom prst="rect">
            <a:avLst/>
          </a:prstGeom>
          <a:noFill/>
        </p:spPr>
        <p:txBody>
          <a:bodyPr wrap="square" anchor="t" lIns="0" rIns="0" tIns="0" bIns="0">
            <a:spAutoFit/>
          </a:bodyPr>
          <a:lstStyle/>
          <a:p>
            <a:pPr algn="l">
              <a:lnSpc>
                <a:spcPct val="100000"/>
              </a:lnSpc>
            </a:pPr>
            <a:r>
              <a:rPr sz="1100" b="0" i="1">
                <a:solidFill>
                  <a:srgbClr val="6B6B66"/>
                </a:solidFill>
                <a:latin typeface="Avenir Next"/>
              </a:rPr>
              <a:t>Origin: Asai et al. 2023, arXiv:2310.11511 · ICLR 2024</a:t>
            </a:r>
          </a:p>
        </p:txBody>
      </p:sp>
    </p:spTree>
  </p:cSld>
  <p:clrMapOvr>
    <a:masterClrMapping/>
  </p:clrMapOvr>
</p:sld>
</file>

<file path=ppt/slides/slide29.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3 · THE PATTERN CATALOG</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GraphRAG — global questions</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29</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261872"/>
            <a:ext cx="11064240" cy="320040"/>
          </a:xfrm>
          <a:prstGeom prst="rect">
            <a:avLst/>
          </a:prstGeom>
          <a:noFill/>
        </p:spPr>
        <p:txBody>
          <a:bodyPr wrap="square" anchor="t" lIns="0" rIns="0" tIns="0" bIns="0">
            <a:spAutoFit/>
          </a:bodyPr>
          <a:lstStyle/>
          <a:p>
            <a:pPr algn="l">
              <a:lnSpc>
                <a:spcPct val="100000"/>
              </a:lnSpc>
            </a:pPr>
            <a:r>
              <a:rPr sz="1500" b="0" i="1">
                <a:solidFill>
                  <a:srgbClr val="6B6B66"/>
                </a:solidFill>
                <a:latin typeface="Avenir Next"/>
              </a:rPr>
              <a:t>For questions about the whole corpus</a:t>
            </a:r>
          </a:p>
        </p:txBody>
      </p:sp>
      <p:sp>
        <p:nvSpPr>
          <p:cNvPr id="11" name="Rounded Rectangle 10"/>
          <p:cNvSpPr/>
          <p:nvPr/>
        </p:nvSpPr>
        <p:spPr>
          <a:xfrm>
            <a:off x="502920" y="1700784"/>
            <a:ext cx="11183112" cy="566928"/>
          </a:xfrm>
          <a:prstGeom prst="roundRect">
            <a:avLst>
              <a:gd name="adj" fmla="val 1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2" name="Rectangle 11"/>
          <p:cNvSpPr/>
          <p:nvPr/>
        </p:nvSpPr>
        <p:spPr>
          <a:xfrm>
            <a:off x="502920" y="1700784"/>
            <a:ext cx="64008" cy="56692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TextBox 12"/>
          <p:cNvSpPr txBox="1"/>
          <p:nvPr/>
        </p:nvSpPr>
        <p:spPr>
          <a:xfrm>
            <a:off x="731520" y="1755648"/>
            <a:ext cx="1005840" cy="457200"/>
          </a:xfrm>
          <a:prstGeom prst="rect">
            <a:avLst/>
          </a:prstGeom>
          <a:noFill/>
        </p:spPr>
        <p:txBody>
          <a:bodyPr wrap="square" anchor="ctr" lIns="0" rIns="0" tIns="0" bIns="0">
            <a:spAutoFit/>
          </a:bodyPr>
          <a:lstStyle/>
          <a:p>
            <a:pPr algn="l">
              <a:lnSpc>
                <a:spcPct val="100000"/>
              </a:lnSpc>
            </a:pPr>
            <a:r>
              <a:rPr sz="1100" b="1" i="0">
                <a:solidFill>
                  <a:srgbClr val="E8683A"/>
                </a:solidFill>
                <a:latin typeface="Avenir Next"/>
              </a:rPr>
              <a:t>INTENT</a:t>
            </a:r>
          </a:p>
        </p:txBody>
      </p:sp>
      <p:sp>
        <p:nvSpPr>
          <p:cNvPr id="14" name="TextBox 13"/>
          <p:cNvSpPr txBox="1"/>
          <p:nvPr/>
        </p:nvSpPr>
        <p:spPr>
          <a:xfrm>
            <a:off x="1783080" y="1737360"/>
            <a:ext cx="9692640" cy="512064"/>
          </a:xfrm>
          <a:prstGeom prst="rect">
            <a:avLst/>
          </a:prstGeom>
          <a:noFill/>
        </p:spPr>
        <p:txBody>
          <a:bodyPr wrap="square" anchor="ctr" lIns="0" rIns="0" tIns="0" bIns="0">
            <a:spAutoFit/>
          </a:bodyPr>
          <a:lstStyle/>
          <a:p>
            <a:pPr algn="l">
              <a:lnSpc>
                <a:spcPct val="100000"/>
              </a:lnSpc>
            </a:pPr>
            <a:r>
              <a:rPr sz="1400" b="0" i="0">
                <a:solidFill>
                  <a:srgbClr val="1A1A1A"/>
                </a:solidFill>
                <a:latin typeface="Avenir Next"/>
              </a:rPr>
              <a:t>LLM builds a knowledge graph + hierarchical community summaries — answers global questions vector search cannot.</a:t>
            </a:r>
          </a:p>
        </p:txBody>
      </p:sp>
      <p:sp>
        <p:nvSpPr>
          <p:cNvPr id="15" name="Rounded Rectangle 14"/>
          <p:cNvSpPr/>
          <p:nvPr/>
        </p:nvSpPr>
        <p:spPr>
          <a:xfrm>
            <a:off x="502920" y="2450592"/>
            <a:ext cx="5989320" cy="3520440"/>
          </a:xfrm>
          <a:prstGeom prst="roundRect">
            <a:avLst>
              <a:gd name="adj" fmla="val 5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TextBox 15"/>
          <p:cNvSpPr txBox="1"/>
          <p:nvPr/>
        </p:nvSpPr>
        <p:spPr>
          <a:xfrm>
            <a:off x="777240" y="2633472"/>
            <a:ext cx="3657600" cy="32004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MECHANISM</a:t>
            </a:r>
          </a:p>
        </p:txBody>
      </p:sp>
      <p:sp>
        <p:nvSpPr>
          <p:cNvPr id="17" name="Oval 16"/>
          <p:cNvSpPr/>
          <p:nvPr/>
        </p:nvSpPr>
        <p:spPr>
          <a:xfrm>
            <a:off x="777240" y="3090672"/>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1</a:t>
            </a:r>
          </a:p>
        </p:txBody>
      </p:sp>
      <p:sp>
        <p:nvSpPr>
          <p:cNvPr id="18" name="TextBox 17"/>
          <p:cNvSpPr txBox="1"/>
          <p:nvPr/>
        </p:nvSpPr>
        <p:spPr>
          <a:xfrm>
            <a:off x="1216152" y="3054096"/>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LLM extracts entities and relations into a knowledge graph</a:t>
            </a:r>
          </a:p>
        </p:txBody>
      </p:sp>
      <p:sp>
        <p:nvSpPr>
          <p:cNvPr id="19" name="Oval 18"/>
          <p:cNvSpPr/>
          <p:nvPr/>
        </p:nvSpPr>
        <p:spPr>
          <a:xfrm>
            <a:off x="777240" y="3803904"/>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2</a:t>
            </a:r>
          </a:p>
        </p:txBody>
      </p:sp>
      <p:sp>
        <p:nvSpPr>
          <p:cNvPr id="20" name="TextBox 19"/>
          <p:cNvSpPr txBox="1"/>
          <p:nvPr/>
        </p:nvSpPr>
        <p:spPr>
          <a:xfrm>
            <a:off x="1216152" y="3767328"/>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Communities detected and summarized hierarchically at index time</a:t>
            </a:r>
          </a:p>
        </p:txBody>
      </p:sp>
      <p:sp>
        <p:nvSpPr>
          <p:cNvPr id="21" name="Oval 20"/>
          <p:cNvSpPr/>
          <p:nvPr/>
        </p:nvSpPr>
        <p:spPr>
          <a:xfrm>
            <a:off x="777240" y="4517136"/>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3</a:t>
            </a:r>
          </a:p>
        </p:txBody>
      </p:sp>
      <p:sp>
        <p:nvSpPr>
          <p:cNvPr id="22" name="TextBox 21"/>
          <p:cNvSpPr txBox="1"/>
          <p:nvPr/>
        </p:nvSpPr>
        <p:spPr>
          <a:xfrm>
            <a:off x="1216152" y="4480560"/>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Global queries map-reduce over community summaries</a:t>
            </a:r>
          </a:p>
        </p:txBody>
      </p:sp>
      <p:sp>
        <p:nvSpPr>
          <p:cNvPr id="23" name="Oval 22"/>
          <p:cNvSpPr/>
          <p:nvPr/>
        </p:nvSpPr>
        <p:spPr>
          <a:xfrm>
            <a:off x="777240" y="5230368"/>
            <a:ext cx="310896" cy="310896"/>
          </a:xfrm>
          <a:prstGeom prst="ellips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4</a:t>
            </a:r>
          </a:p>
        </p:txBody>
      </p:sp>
      <p:sp>
        <p:nvSpPr>
          <p:cNvPr id="24" name="TextBox 23"/>
          <p:cNvSpPr txBox="1"/>
          <p:nvPr/>
        </p:nvSpPr>
        <p:spPr>
          <a:xfrm>
            <a:off x="1216152" y="5193792"/>
            <a:ext cx="4983480" cy="713232"/>
          </a:xfrm>
          <a:prstGeom prst="rect">
            <a:avLst/>
          </a:prstGeom>
          <a:noFill/>
        </p:spPr>
        <p:txBody>
          <a:bodyPr wrap="square" anchor="t" lIns="0" rIns="0" tIns="0" bIns="0">
            <a:spAutoFit/>
          </a:bodyPr>
          <a:lstStyle/>
          <a:p>
            <a:pPr algn="l">
              <a:lnSpc>
                <a:spcPct val="102000"/>
              </a:lnSpc>
            </a:pPr>
            <a:r>
              <a:rPr sz="1400" b="0" i="0">
                <a:solidFill>
                  <a:srgbClr val="1A1A1A"/>
                </a:solidFill>
                <a:latin typeface="Avenir Next"/>
              </a:rPr>
              <a:t>LazyGraphRAG defers summaries to query time at ~0.1% index cost</a:t>
            </a:r>
          </a:p>
        </p:txBody>
      </p:sp>
      <p:sp>
        <p:nvSpPr>
          <p:cNvPr id="25" name="Rounded Rectangle 24"/>
          <p:cNvSpPr/>
          <p:nvPr/>
        </p:nvSpPr>
        <p:spPr>
          <a:xfrm>
            <a:off x="6766560" y="2450592"/>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6" name="TextBox 25"/>
          <p:cNvSpPr txBox="1"/>
          <p:nvPr/>
        </p:nvSpPr>
        <p:spPr>
          <a:xfrm>
            <a:off x="6995160" y="2587752"/>
            <a:ext cx="4462272" cy="274320"/>
          </a:xfrm>
          <a:prstGeom prst="rect">
            <a:avLst/>
          </a:prstGeom>
          <a:noFill/>
        </p:spPr>
        <p:txBody>
          <a:bodyPr wrap="square" anchor="t" lIns="0" rIns="0" tIns="0" bIns="0">
            <a:spAutoFit/>
          </a:bodyPr>
          <a:lstStyle/>
          <a:p>
            <a:pPr algn="l">
              <a:lnSpc>
                <a:spcPct val="100000"/>
              </a:lnSpc>
            </a:pPr>
            <a:r>
              <a:rPr sz="1100" b="1" i="0">
                <a:solidFill>
                  <a:srgbClr val="1E7A6D"/>
                </a:solidFill>
                <a:latin typeface="Avenir Next"/>
              </a:rPr>
              <a:t>WHEN TO USE</a:t>
            </a:r>
          </a:p>
        </p:txBody>
      </p:sp>
      <p:sp>
        <p:nvSpPr>
          <p:cNvPr id="27" name="TextBox 26"/>
          <p:cNvSpPr txBox="1"/>
          <p:nvPr/>
        </p:nvSpPr>
        <p:spPr>
          <a:xfrm>
            <a:off x="6995160" y="2907792"/>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Global sensemaking: 'what are the main themes here?'</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Relationship-heavy corpora: people, orgs, dependencies</a:t>
            </a:r>
          </a:p>
        </p:txBody>
      </p:sp>
      <p:sp>
        <p:nvSpPr>
          <p:cNvPr id="28" name="Rounded Rectangle 27"/>
          <p:cNvSpPr/>
          <p:nvPr/>
        </p:nvSpPr>
        <p:spPr>
          <a:xfrm>
            <a:off x="6766560" y="4261104"/>
            <a:ext cx="4919472" cy="1673352"/>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9" name="TextBox 28"/>
          <p:cNvSpPr txBox="1"/>
          <p:nvPr/>
        </p:nvSpPr>
        <p:spPr>
          <a:xfrm>
            <a:off x="6995160" y="4398264"/>
            <a:ext cx="4462272" cy="274320"/>
          </a:xfrm>
          <a:prstGeom prst="rect">
            <a:avLst/>
          </a:prstGeom>
          <a:noFill/>
        </p:spPr>
        <p:txBody>
          <a:bodyPr wrap="square" anchor="t" lIns="0" rIns="0" tIns="0" bIns="0">
            <a:spAutoFit/>
          </a:bodyPr>
          <a:lstStyle/>
          <a:p>
            <a:pPr algn="l">
              <a:lnSpc>
                <a:spcPct val="100000"/>
              </a:lnSpc>
            </a:pPr>
            <a:r>
              <a:rPr sz="1100" b="1" i="0">
                <a:solidFill>
                  <a:srgbClr val="E8683A"/>
                </a:solidFill>
                <a:latin typeface="Avenir Next"/>
              </a:rPr>
              <a:t>TRADE-OFFS</a:t>
            </a:r>
          </a:p>
        </p:txBody>
      </p:sp>
      <p:sp>
        <p:nvSpPr>
          <p:cNvPr id="30" name="TextBox 29"/>
          <p:cNvSpPr txBox="1"/>
          <p:nvPr/>
        </p:nvSpPr>
        <p:spPr>
          <a:xfrm>
            <a:off x="6995160" y="4718304"/>
            <a:ext cx="4462272" cy="1143000"/>
          </a:xfrm>
          <a:prstGeom prst="rect">
            <a:avLst/>
          </a:prstGeom>
          <a:noFill/>
        </p:spPr>
        <p:txBody>
          <a:bodyPr wrap="square">
            <a:spAutoFit/>
          </a:bodyPr>
          <a:lstStyle/>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Indexing cost and pipeline complexity are significant</a:t>
            </a:r>
          </a:p>
          <a:p>
            <a:pPr algn="l" marL="256032" indent="-256032">
              <a:lnSpc>
                <a:spcPct val="100000"/>
              </a:lnSpc>
              <a:spcAft>
                <a:spcPts val="400"/>
              </a:spcAft>
            </a:pPr>
            <a:r>
              <a:rPr sz="1250" b="1" i="0">
                <a:solidFill>
                  <a:srgbClr val="E8683A"/>
                </a:solidFill>
                <a:latin typeface="Avenir Next"/>
              </a:rPr>
              <a:t>–  </a:t>
            </a:r>
            <a:r>
              <a:rPr sz="1250" b="0" i="0">
                <a:solidFill>
                  <a:srgbClr val="1A1A1A"/>
                </a:solidFill>
                <a:latin typeface="Avenir Next"/>
              </a:rPr>
              <a:t>Overkill for simple lookups — route to it selectively</a:t>
            </a:r>
          </a:p>
        </p:txBody>
      </p:sp>
      <p:sp>
        <p:nvSpPr>
          <p:cNvPr id="31" name="TextBox 30"/>
          <p:cNvSpPr txBox="1"/>
          <p:nvPr/>
        </p:nvSpPr>
        <p:spPr>
          <a:xfrm>
            <a:off x="502920" y="6053328"/>
            <a:ext cx="11064240" cy="274320"/>
          </a:xfrm>
          <a:prstGeom prst="rect">
            <a:avLst/>
          </a:prstGeom>
          <a:noFill/>
        </p:spPr>
        <p:txBody>
          <a:bodyPr wrap="square" anchor="t" lIns="0" rIns="0" tIns="0" bIns="0">
            <a:spAutoFit/>
          </a:bodyPr>
          <a:lstStyle/>
          <a:p>
            <a:pPr algn="l">
              <a:lnSpc>
                <a:spcPct val="100000"/>
              </a:lnSpc>
            </a:pPr>
            <a:r>
              <a:rPr sz="1100" b="0" i="1">
                <a:solidFill>
                  <a:srgbClr val="6B6B66"/>
                </a:solidFill>
                <a:latin typeface="Avenir Next"/>
              </a:rPr>
              <a:t>Origin: Edge et al. 2024, arXiv:2404.16130 (Microsoft)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LIVE POLL</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Where is RAG in your world today?</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Rounded Rectangle 9"/>
          <p:cNvSpPr/>
          <p:nvPr/>
        </p:nvSpPr>
        <p:spPr>
          <a:xfrm>
            <a:off x="502920" y="1572768"/>
            <a:ext cx="11183112" cy="1234440"/>
          </a:xfrm>
          <a:prstGeom prst="roundRect">
            <a:avLst>
              <a:gd name="adj" fmla="val 8000"/>
            </a:avLst>
          </a:prstGeom>
          <a:solidFill>
            <a:srgbClr val="22302E"/>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1" name="TextBox 10"/>
          <p:cNvSpPr txBox="1"/>
          <p:nvPr/>
        </p:nvSpPr>
        <p:spPr>
          <a:xfrm>
            <a:off x="822960" y="1700784"/>
            <a:ext cx="10515600" cy="1005840"/>
          </a:xfrm>
          <a:prstGeom prst="rect">
            <a:avLst/>
          </a:prstGeom>
          <a:noFill/>
        </p:spPr>
        <p:txBody>
          <a:bodyPr wrap="square" anchor="ctr" lIns="0" rIns="0" tIns="0" bIns="0">
            <a:spAutoFit/>
          </a:bodyPr>
          <a:lstStyle/>
          <a:p>
            <a:pPr algn="l">
              <a:lnSpc>
                <a:spcPct val="100000"/>
              </a:lnSpc>
            </a:pPr>
            <a:r>
              <a:rPr sz="1900" b="1" i="0">
                <a:solidFill>
                  <a:srgbClr val="F7F5EE"/>
                </a:solidFill>
                <a:latin typeface="Avenir Next"/>
              </a:rPr>
              <a:t>Where is RAG in your world today?</a:t>
            </a:r>
          </a:p>
        </p:txBody>
      </p:sp>
      <p:sp>
        <p:nvSpPr>
          <p:cNvPr id="12" name="Rounded Rectangle 11"/>
          <p:cNvSpPr/>
          <p:nvPr/>
        </p:nvSpPr>
        <p:spPr>
          <a:xfrm>
            <a:off x="502920" y="3054096"/>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Oval 12"/>
          <p:cNvSpPr/>
          <p:nvPr/>
        </p:nvSpPr>
        <p:spPr>
          <a:xfrm>
            <a:off x="612648" y="3145536"/>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A</a:t>
            </a:r>
          </a:p>
        </p:txBody>
      </p:sp>
      <p:sp>
        <p:nvSpPr>
          <p:cNvPr id="14" name="TextBox 13"/>
          <p:cNvSpPr txBox="1"/>
          <p:nvPr/>
        </p:nvSpPr>
        <p:spPr>
          <a:xfrm>
            <a:off x="1188720" y="3054096"/>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In production and working well</a:t>
            </a:r>
          </a:p>
        </p:txBody>
      </p:sp>
      <p:sp>
        <p:nvSpPr>
          <p:cNvPr id="15" name="Rounded Rectangle 14"/>
          <p:cNvSpPr/>
          <p:nvPr/>
        </p:nvSpPr>
        <p:spPr>
          <a:xfrm>
            <a:off x="502920" y="3803904"/>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Oval 15"/>
          <p:cNvSpPr/>
          <p:nvPr/>
        </p:nvSpPr>
        <p:spPr>
          <a:xfrm>
            <a:off x="612648" y="3895344"/>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B</a:t>
            </a:r>
          </a:p>
        </p:txBody>
      </p:sp>
      <p:sp>
        <p:nvSpPr>
          <p:cNvPr id="17" name="TextBox 16"/>
          <p:cNvSpPr txBox="1"/>
          <p:nvPr/>
        </p:nvSpPr>
        <p:spPr>
          <a:xfrm>
            <a:off x="1188720" y="3803904"/>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In production but unreliable</a:t>
            </a:r>
          </a:p>
        </p:txBody>
      </p:sp>
      <p:sp>
        <p:nvSpPr>
          <p:cNvPr id="18" name="Rounded Rectangle 17"/>
          <p:cNvSpPr/>
          <p:nvPr/>
        </p:nvSpPr>
        <p:spPr>
          <a:xfrm>
            <a:off x="502920" y="4553712"/>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9" name="Oval 18"/>
          <p:cNvSpPr/>
          <p:nvPr/>
        </p:nvSpPr>
        <p:spPr>
          <a:xfrm>
            <a:off x="612648" y="4645152"/>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C</a:t>
            </a:r>
          </a:p>
        </p:txBody>
      </p:sp>
      <p:sp>
        <p:nvSpPr>
          <p:cNvPr id="20" name="TextBox 19"/>
          <p:cNvSpPr txBox="1"/>
          <p:nvPr/>
        </p:nvSpPr>
        <p:spPr>
          <a:xfrm>
            <a:off x="1188720" y="4553712"/>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Prototype or pilot stage</a:t>
            </a:r>
          </a:p>
        </p:txBody>
      </p:sp>
      <p:sp>
        <p:nvSpPr>
          <p:cNvPr id="21" name="Rounded Rectangle 20"/>
          <p:cNvSpPr/>
          <p:nvPr/>
        </p:nvSpPr>
        <p:spPr>
          <a:xfrm>
            <a:off x="502920" y="5303520"/>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2" name="Oval 21"/>
          <p:cNvSpPr/>
          <p:nvPr/>
        </p:nvSpPr>
        <p:spPr>
          <a:xfrm>
            <a:off x="612648" y="5394960"/>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D</a:t>
            </a:r>
          </a:p>
        </p:txBody>
      </p:sp>
      <p:sp>
        <p:nvSpPr>
          <p:cNvPr id="23" name="TextBox 22"/>
          <p:cNvSpPr txBox="1"/>
          <p:nvPr/>
        </p:nvSpPr>
        <p:spPr>
          <a:xfrm>
            <a:off x="1188720" y="5303520"/>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Still exploring</a:t>
            </a:r>
          </a:p>
        </p:txBody>
      </p:sp>
      <p:sp>
        <p:nvSpPr>
          <p:cNvPr id="24" name="Rounded Rectangle 23"/>
          <p:cNvSpPr/>
          <p:nvPr/>
        </p:nvSpPr>
        <p:spPr>
          <a:xfrm>
            <a:off x="9646920" y="3328416"/>
            <a:ext cx="2148840" cy="2011680"/>
          </a:xfrm>
          <a:prstGeom prst="roundRect">
            <a:avLst>
              <a:gd name="adj" fmla="val 10000"/>
            </a:avLst>
          </a:prstGeom>
          <a:no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5" name="TextBox 24"/>
          <p:cNvSpPr txBox="1"/>
          <p:nvPr/>
        </p:nvSpPr>
        <p:spPr>
          <a:xfrm>
            <a:off x="9829800" y="3511296"/>
            <a:ext cx="1783080" cy="164592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Launch Zoom poll · 90 seconds · then ask in chat: one word — what breaks most?</a:t>
            </a:r>
          </a:p>
        </p:txBody>
      </p:sp>
    </p:spTree>
  </p:cSld>
  <p:clrMapOvr>
    <a:masterClrMapping/>
  </p:clrMapOvr>
</p:sld>
</file>

<file path=ppt/slides/slide30.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LIVE DEMO</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Live demo 1 — router + decomposition in LangGraph</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30</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5989320"/>
            <a:ext cx="11155680" cy="320040"/>
          </a:xfrm>
          <a:prstGeom prst="rect">
            <a:avLst/>
          </a:prstGeom>
          <a:noFill/>
        </p:spPr>
        <p:txBody>
          <a:bodyPr wrap="square" anchor="t" lIns="0" rIns="0" tIns="0" bIns="0">
            <a:spAutoFit/>
          </a:bodyPr>
          <a:lstStyle/>
          <a:p>
            <a:pPr algn="l">
              <a:lnSpc>
                <a:spcPct val="100000"/>
              </a:lnSpc>
            </a:pPr>
            <a:r>
              <a:rPr sz="1200" b="0" i="1">
                <a:solidFill>
                  <a:srgbClr val="6B6B66"/>
                </a:solidFill>
                <a:latin typeface="Avenir Next"/>
              </a:rPr>
              <a:t>Query → router → {policy | API docs | both} → decompose → parallel retrieve → synthesize + cite</a:t>
            </a:r>
          </a:p>
        </p:txBody>
      </p:sp>
      <p:sp>
        <p:nvSpPr>
          <p:cNvPr id="11" name="Rounded Rectangle 10"/>
          <p:cNvSpPr/>
          <p:nvPr/>
        </p:nvSpPr>
        <p:spPr>
          <a:xfrm>
            <a:off x="502920" y="2788920"/>
            <a:ext cx="1417320" cy="685800"/>
          </a:xfrm>
          <a:prstGeom prst="roundRect">
            <a:avLst>
              <a:gd name="adj" fmla="val 12000"/>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F7F5EE"/>
                </a:solidFill>
                <a:latin typeface="Avenir Next"/>
              </a:rPr>
              <a:t>Complex</a:t>
            </a:r>
          </a:p>
          <a:p>
            <a:pPr algn="ctr">
              <a:lnSpc>
                <a:spcPct val="100000"/>
              </a:lnSpc>
            </a:pPr>
            <a:r>
              <a:rPr sz="1200" b="1" i="0">
                <a:solidFill>
                  <a:srgbClr val="F7F5EE"/>
                </a:solidFill>
                <a:latin typeface="Avenir Next"/>
              </a:rPr>
              <a:t>question</a:t>
            </a:r>
          </a:p>
        </p:txBody>
      </p:sp>
      <p:sp>
        <p:nvSpPr>
          <p:cNvPr id="12" name="Diamond 11"/>
          <p:cNvSpPr/>
          <p:nvPr/>
        </p:nvSpPr>
        <p:spPr>
          <a:xfrm>
            <a:off x="2606040" y="2624328"/>
            <a:ext cx="1554480" cy="1005840"/>
          </a:xfrm>
          <a:prstGeom prst="diamond">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Router</a:t>
            </a:r>
          </a:p>
          <a:p>
            <a:pPr algn="ctr">
              <a:lnSpc>
                <a:spcPct val="100000"/>
              </a:lnSpc>
            </a:pPr>
            <a:r>
              <a:rPr sz="1300" b="1" i="0">
                <a:solidFill>
                  <a:srgbClr val="FFFFFF"/>
                </a:solidFill>
                <a:latin typeface="Avenir Next"/>
              </a:rPr>
              <a:t>(LLM)</a:t>
            </a:r>
          </a:p>
        </p:txBody>
      </p:sp>
      <p:sp>
        <p:nvSpPr>
          <p:cNvPr id="13" name="Rectangle 12"/>
          <p:cNvSpPr/>
          <p:nvPr/>
        </p:nvSpPr>
        <p:spPr>
          <a:xfrm>
            <a:off x="1920240" y="3116135"/>
            <a:ext cx="58338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Isosceles Triangle 13"/>
          <p:cNvSpPr/>
          <p:nvPr/>
        </p:nvSpPr>
        <p:spPr>
          <a:xfrm rot="5400000">
            <a:off x="2481224" y="3063240"/>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4892040" y="1554480"/>
            <a:ext cx="1783080" cy="603504"/>
          </a:xfrm>
          <a:prstGeom prst="roundRect">
            <a:avLst>
              <a:gd name="adj" fmla="val 12000"/>
            </a:avLst>
          </a:prstGeom>
          <a:solidFill>
            <a:srgbClr val="FFFFFF"/>
          </a:solid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Policies index</a:t>
            </a:r>
          </a:p>
        </p:txBody>
      </p:sp>
      <p:sp>
        <p:nvSpPr>
          <p:cNvPr id="16" name="Rectangle 15"/>
          <p:cNvSpPr/>
          <p:nvPr/>
        </p:nvSpPr>
        <p:spPr>
          <a:xfrm rot="18175340">
            <a:off x="3746845" y="2525198"/>
            <a:ext cx="1411768" cy="19050"/>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Isosceles Triangle 16"/>
          <p:cNvSpPr/>
          <p:nvPr/>
        </p:nvSpPr>
        <p:spPr>
          <a:xfrm rot="1975340">
            <a:off x="4796444" y="1845952"/>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ounded Rectangle 17"/>
          <p:cNvSpPr/>
          <p:nvPr/>
        </p:nvSpPr>
        <p:spPr>
          <a:xfrm>
            <a:off x="4892040" y="2788920"/>
            <a:ext cx="1783080" cy="603504"/>
          </a:xfrm>
          <a:prstGeom prst="roundRect">
            <a:avLst>
              <a:gd name="adj" fmla="val 12000"/>
            </a:avLst>
          </a:prstGeom>
          <a:solidFill>
            <a:srgbClr val="FFFFFF"/>
          </a:solid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API docs index</a:t>
            </a:r>
          </a:p>
        </p:txBody>
      </p:sp>
      <p:sp>
        <p:nvSpPr>
          <p:cNvPr id="19" name="Rectangle 18"/>
          <p:cNvSpPr/>
          <p:nvPr/>
        </p:nvSpPr>
        <p:spPr>
          <a:xfrm rot="21447312">
            <a:off x="4068724" y="3101708"/>
            <a:ext cx="721359" cy="19050"/>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Isosceles Triangle 19"/>
          <p:cNvSpPr/>
          <p:nvPr/>
        </p:nvSpPr>
        <p:spPr>
          <a:xfrm rot="5247312">
            <a:off x="4767287" y="3029505"/>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ounded Rectangle 20"/>
          <p:cNvSpPr/>
          <p:nvPr/>
        </p:nvSpPr>
        <p:spPr>
          <a:xfrm>
            <a:off x="4892040" y="4023360"/>
            <a:ext cx="1783080" cy="603504"/>
          </a:xfrm>
          <a:prstGeom prst="roundRect">
            <a:avLst>
              <a:gd name="adj" fmla="val 12000"/>
            </a:avLst>
          </a:prstGeom>
          <a:solidFill>
            <a:srgbClr val="FFFFFF"/>
          </a:solid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Both</a:t>
            </a:r>
          </a:p>
        </p:txBody>
      </p:sp>
      <p:sp>
        <p:nvSpPr>
          <p:cNvPr id="22" name="Rectangle 21"/>
          <p:cNvSpPr/>
          <p:nvPr/>
        </p:nvSpPr>
        <p:spPr>
          <a:xfrm rot="3330603">
            <a:off x="3776110" y="3674449"/>
            <a:ext cx="1350907" cy="19050"/>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Isosceles Triangle 22"/>
          <p:cNvSpPr/>
          <p:nvPr/>
        </p:nvSpPr>
        <p:spPr>
          <a:xfrm rot="8730603">
            <a:off x="4794987" y="4208346"/>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Rounded Rectangle 23"/>
          <p:cNvSpPr/>
          <p:nvPr/>
        </p:nvSpPr>
        <p:spPr>
          <a:xfrm>
            <a:off x="7315200" y="2148840"/>
            <a:ext cx="1737360" cy="1828800"/>
          </a:xfrm>
          <a:prstGeom prst="roundRect">
            <a:avLst>
              <a:gd name="adj" fmla="val 12000"/>
            </a:avLst>
          </a:prstGeom>
          <a:solidFill>
            <a:srgbClr val="FFFFFF"/>
          </a:solidFill>
          <a:ln w="22225">
            <a:solidFill>
              <a:srgbClr val="3F7FBF"/>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Decompose</a:t>
            </a:r>
          </a:p>
          <a:p>
            <a:pPr algn="ctr">
              <a:lnSpc>
                <a:spcPct val="100000"/>
              </a:lnSpc>
            </a:pPr>
            <a:r>
              <a:rPr sz="1200" b="1" i="0">
                <a:solidFill>
                  <a:srgbClr val="1A1A1A"/>
                </a:solidFill>
                <a:latin typeface="Avenir Next"/>
              </a:rPr>
              <a:t>into</a:t>
            </a:r>
          </a:p>
          <a:p>
            <a:pPr algn="ctr">
              <a:lnSpc>
                <a:spcPct val="100000"/>
              </a:lnSpc>
            </a:pPr>
            <a:r>
              <a:rPr sz="1200" b="1" i="0">
                <a:solidFill>
                  <a:srgbClr val="1A1A1A"/>
                </a:solidFill>
                <a:latin typeface="Avenir Next"/>
              </a:rPr>
              <a:t>sub-questions</a:t>
            </a:r>
          </a:p>
        </p:txBody>
      </p:sp>
      <p:sp>
        <p:nvSpPr>
          <p:cNvPr id="25" name="Rectangle 24"/>
          <p:cNvSpPr/>
          <p:nvPr/>
        </p:nvSpPr>
        <p:spPr>
          <a:xfrm rot="3723771">
            <a:off x="6339263" y="2406559"/>
            <a:ext cx="1263812"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Isosceles Triangle 25"/>
          <p:cNvSpPr/>
          <p:nvPr/>
        </p:nvSpPr>
        <p:spPr>
          <a:xfrm rot="9123771">
            <a:off x="7224404" y="2942683"/>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ectangle 26"/>
          <p:cNvSpPr/>
          <p:nvPr/>
        </p:nvSpPr>
        <p:spPr>
          <a:xfrm rot="21452758">
            <a:off x="6674873" y="3071211"/>
            <a:ext cx="53825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Isosceles Triangle 27"/>
          <p:cNvSpPr/>
          <p:nvPr/>
        </p:nvSpPr>
        <p:spPr>
          <a:xfrm rot="5252758">
            <a:off x="7190443" y="3001972"/>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Rectangle 28"/>
          <p:cNvSpPr/>
          <p:nvPr/>
        </p:nvSpPr>
        <p:spPr>
          <a:xfrm rot="17813774">
            <a:off x="6315737" y="3731905"/>
            <a:ext cx="1312515"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Isosceles Triangle 29"/>
          <p:cNvSpPr/>
          <p:nvPr/>
        </p:nvSpPr>
        <p:spPr>
          <a:xfrm rot="1613774">
            <a:off x="7225436" y="3056316"/>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Rounded Rectangle 30"/>
          <p:cNvSpPr/>
          <p:nvPr/>
        </p:nvSpPr>
        <p:spPr>
          <a:xfrm>
            <a:off x="9646920" y="2148840"/>
            <a:ext cx="2011680" cy="822960"/>
          </a:xfrm>
          <a:prstGeom prst="roundRect">
            <a:avLst>
              <a:gd name="adj" fmla="val 12000"/>
            </a:avLst>
          </a:prstGeom>
          <a:solidFill>
            <a:srgbClr val="FFFFFF"/>
          </a:solidFill>
          <a:ln w="22225">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Retrieve per</a:t>
            </a:r>
          </a:p>
          <a:p>
            <a:pPr algn="ctr">
              <a:lnSpc>
                <a:spcPct val="100000"/>
              </a:lnSpc>
            </a:pPr>
            <a:r>
              <a:rPr sz="1200" b="1" i="0">
                <a:solidFill>
                  <a:srgbClr val="1A1A1A"/>
                </a:solidFill>
                <a:latin typeface="Avenir Next"/>
              </a:rPr>
              <a:t>sub-question</a:t>
            </a:r>
          </a:p>
        </p:txBody>
      </p:sp>
      <p:sp>
        <p:nvSpPr>
          <p:cNvPr id="32" name="Rounded Rectangle 31"/>
          <p:cNvSpPr/>
          <p:nvPr/>
        </p:nvSpPr>
        <p:spPr>
          <a:xfrm>
            <a:off x="9646920" y="3246120"/>
            <a:ext cx="2011680" cy="822960"/>
          </a:xfrm>
          <a:prstGeom prst="roundRect">
            <a:avLst>
              <a:gd name="adj" fmla="val 12000"/>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FFFFFF"/>
                </a:solidFill>
                <a:latin typeface="Avenir Next"/>
              </a:rPr>
              <a:t>Synthesize with</a:t>
            </a:r>
          </a:p>
          <a:p>
            <a:pPr algn="ctr">
              <a:lnSpc>
                <a:spcPct val="100000"/>
              </a:lnSpc>
            </a:pPr>
            <a:r>
              <a:rPr sz="1200" b="1" i="0">
                <a:solidFill>
                  <a:srgbClr val="FFFFFF"/>
                </a:solidFill>
                <a:latin typeface="Avenir Next"/>
              </a:rPr>
              <a:t>[source] citations</a:t>
            </a:r>
          </a:p>
        </p:txBody>
      </p:sp>
      <p:sp>
        <p:nvSpPr>
          <p:cNvPr id="33" name="Rectangle 32"/>
          <p:cNvSpPr/>
          <p:nvPr/>
        </p:nvSpPr>
        <p:spPr>
          <a:xfrm rot="21336078">
            <a:off x="9051832" y="2575994"/>
            <a:ext cx="493703"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Isosceles Triangle 33"/>
          <p:cNvSpPr/>
          <p:nvPr/>
        </p:nvSpPr>
        <p:spPr>
          <a:xfrm rot="5136078">
            <a:off x="9522293" y="2501221"/>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Rectangle 34"/>
          <p:cNvSpPr/>
          <p:nvPr/>
        </p:nvSpPr>
        <p:spPr>
          <a:xfrm rot="5400000">
            <a:off x="10566806" y="3046641"/>
            <a:ext cx="17190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6" name="Isosceles Triangle 35"/>
          <p:cNvSpPr/>
          <p:nvPr/>
        </p:nvSpPr>
        <p:spPr>
          <a:xfrm rot="10800000">
            <a:off x="10591952" y="3118104"/>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TextBox 36"/>
          <p:cNvSpPr txBox="1"/>
          <p:nvPr/>
        </p:nvSpPr>
        <p:spPr>
          <a:xfrm>
            <a:off x="502920" y="5074920"/>
            <a:ext cx="10972800" cy="365760"/>
          </a:xfrm>
          <a:prstGeom prst="rect">
            <a:avLst/>
          </a:prstGeom>
          <a:noFill/>
        </p:spPr>
        <p:txBody>
          <a:bodyPr wrap="square" anchor="t" lIns="0" rIns="0" tIns="0" bIns="0">
            <a:spAutoFit/>
          </a:bodyPr>
          <a:lstStyle/>
          <a:p>
            <a:pPr algn="l">
              <a:lnSpc>
                <a:spcPct val="100000"/>
              </a:lnSpc>
            </a:pPr>
            <a:r>
              <a:rPr sz="1250" b="0" i="1">
                <a:solidFill>
                  <a:srgbClr val="6B6B66"/>
                </a:solidFill>
                <a:latin typeface="Avenir Next"/>
              </a:rPr>
              <a:t>Demo graph: langgraph StateGraph — router → decomposition → parallel retrieval → cited synthesis</a:t>
            </a:r>
          </a:p>
        </p:txBody>
      </p:sp>
    </p:spTree>
  </p:cSld>
  <p:clrMapOvr>
    <a:masterClrMapping/>
  </p:clrMapOvr>
</p:sld>
</file>

<file path=ppt/slides/slide31.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LIVE DEMO</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Live demo 2 — the corrective loop</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31</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5989320"/>
            <a:ext cx="11155680" cy="320040"/>
          </a:xfrm>
          <a:prstGeom prst="rect">
            <a:avLst/>
          </a:prstGeom>
          <a:noFill/>
        </p:spPr>
        <p:txBody>
          <a:bodyPr wrap="square" anchor="t" lIns="0" rIns="0" tIns="0" bIns="0">
            <a:spAutoFit/>
          </a:bodyPr>
          <a:lstStyle/>
          <a:p>
            <a:pPr algn="l">
              <a:lnSpc>
                <a:spcPct val="100000"/>
              </a:lnSpc>
            </a:pPr>
            <a:r>
              <a:rPr sz="1200" b="0" i="1">
                <a:solidFill>
                  <a:srgbClr val="6B6B66"/>
                </a:solidFill>
                <a:latin typeface="Avenir Next"/>
              </a:rPr>
              <a:t>Retrieve → grade → (rewrite + re-retrieve | web fallback) → generate → groundedness · max 2 retries</a:t>
            </a:r>
          </a:p>
        </p:txBody>
      </p:sp>
      <p:sp>
        <p:nvSpPr>
          <p:cNvPr id="11" name="Rounded Rectangle 10"/>
          <p:cNvSpPr/>
          <p:nvPr/>
        </p:nvSpPr>
        <p:spPr>
          <a:xfrm>
            <a:off x="502920" y="2286000"/>
            <a:ext cx="1417320" cy="731520"/>
          </a:xfrm>
          <a:prstGeom prst="roundRect">
            <a:avLst>
              <a:gd name="adj" fmla="val 12000"/>
            </a:avLst>
          </a:prstGeom>
          <a:solidFill>
            <a:srgbClr val="FFFFFF"/>
          </a:solidFill>
          <a:ln w="22225">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Retrieve</a:t>
            </a:r>
          </a:p>
          <a:p>
            <a:pPr algn="ctr">
              <a:lnSpc>
                <a:spcPct val="100000"/>
              </a:lnSpc>
            </a:pPr>
            <a:r>
              <a:rPr sz="1200" b="1" i="0">
                <a:solidFill>
                  <a:srgbClr val="1A1A1A"/>
                </a:solidFill>
                <a:latin typeface="Avenir Next"/>
              </a:rPr>
              <a:t>(primary)</a:t>
            </a:r>
          </a:p>
        </p:txBody>
      </p:sp>
      <p:sp>
        <p:nvSpPr>
          <p:cNvPr id="12" name="Rounded Rectangle 11"/>
          <p:cNvSpPr/>
          <p:nvPr/>
        </p:nvSpPr>
        <p:spPr>
          <a:xfrm>
            <a:off x="2514600" y="2286000"/>
            <a:ext cx="1600200" cy="731520"/>
          </a:xfrm>
          <a:prstGeom prst="roundRect">
            <a:avLst>
              <a:gd name="adj" fmla="val 12000"/>
            </a:avLst>
          </a:prstGeom>
          <a:solidFill>
            <a:srgbClr val="FFFFFF"/>
          </a:solidFill>
          <a:ln w="22225">
            <a:solidFill>
              <a:srgbClr val="3F7FBF"/>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Grade each</a:t>
            </a:r>
          </a:p>
          <a:p>
            <a:pPr algn="ctr">
              <a:lnSpc>
                <a:spcPct val="100000"/>
              </a:lnSpc>
            </a:pPr>
            <a:r>
              <a:rPr sz="1200" b="1" i="0">
                <a:solidFill>
                  <a:srgbClr val="1A1A1A"/>
                </a:solidFill>
                <a:latin typeface="Avenir Next"/>
              </a:rPr>
              <a:t>chunk</a:t>
            </a:r>
          </a:p>
        </p:txBody>
      </p:sp>
      <p:sp>
        <p:nvSpPr>
          <p:cNvPr id="13" name="Rectangle 12"/>
          <p:cNvSpPr/>
          <p:nvPr/>
        </p:nvSpPr>
        <p:spPr>
          <a:xfrm>
            <a:off x="1920240" y="2640647"/>
            <a:ext cx="49194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Isosceles Triangle 13"/>
          <p:cNvSpPr/>
          <p:nvPr/>
        </p:nvSpPr>
        <p:spPr>
          <a:xfrm rot="5400000">
            <a:off x="2389784" y="258775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Diamond 14"/>
          <p:cNvSpPr/>
          <p:nvPr/>
        </p:nvSpPr>
        <p:spPr>
          <a:xfrm>
            <a:off x="4572000" y="2011680"/>
            <a:ext cx="1920240" cy="1280160"/>
          </a:xfrm>
          <a:prstGeom prst="diamond">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050" b="1" i="0">
                <a:solidFill>
                  <a:srgbClr val="FFFFFF"/>
                </a:solidFill>
                <a:latin typeface="Avenir Next"/>
              </a:rPr>
              <a:t>Evidence</a:t>
            </a:r>
          </a:p>
          <a:p>
            <a:pPr algn="ctr">
              <a:lnSpc>
                <a:spcPct val="100000"/>
              </a:lnSpc>
            </a:pPr>
            <a:r>
              <a:rPr sz="1050" b="1" i="0">
                <a:solidFill>
                  <a:srgbClr val="FFFFFF"/>
                </a:solidFill>
                <a:latin typeface="Avenir Next"/>
              </a:rPr>
              <a:t>strong?</a:t>
            </a:r>
          </a:p>
        </p:txBody>
      </p:sp>
      <p:sp>
        <p:nvSpPr>
          <p:cNvPr id="16" name="Rectangle 15"/>
          <p:cNvSpPr/>
          <p:nvPr/>
        </p:nvSpPr>
        <p:spPr>
          <a:xfrm>
            <a:off x="4114800" y="2640647"/>
            <a:ext cx="35478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Isosceles Triangle 16"/>
          <p:cNvSpPr/>
          <p:nvPr/>
        </p:nvSpPr>
        <p:spPr>
          <a:xfrm rot="5400000">
            <a:off x="4447184" y="258775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ounded Rectangle 17"/>
          <p:cNvSpPr/>
          <p:nvPr/>
        </p:nvSpPr>
        <p:spPr>
          <a:xfrm>
            <a:off x="6949440" y="2286000"/>
            <a:ext cx="1463040" cy="731520"/>
          </a:xfrm>
          <a:prstGeom prst="roundRect">
            <a:avLst>
              <a:gd name="adj" fmla="val 12000"/>
            </a:avLst>
          </a:prstGeom>
          <a:solidFill>
            <a:srgbClr val="FFFFFF"/>
          </a:solidFill>
          <a:ln w="22225">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50" b="1" i="0">
                <a:solidFill>
                  <a:srgbClr val="1A1A1A"/>
                </a:solidFill>
                <a:latin typeface="Avenir Next"/>
              </a:rPr>
              <a:t>Generate</a:t>
            </a:r>
          </a:p>
        </p:txBody>
      </p:sp>
      <p:sp>
        <p:nvSpPr>
          <p:cNvPr id="19" name="Rectangle 18"/>
          <p:cNvSpPr/>
          <p:nvPr/>
        </p:nvSpPr>
        <p:spPr>
          <a:xfrm>
            <a:off x="6492240" y="2640647"/>
            <a:ext cx="35478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Isosceles Triangle 19"/>
          <p:cNvSpPr/>
          <p:nvPr/>
        </p:nvSpPr>
        <p:spPr>
          <a:xfrm rot="5400000">
            <a:off x="6824624" y="258775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6537960" y="1965960"/>
            <a:ext cx="731520" cy="274320"/>
          </a:xfrm>
          <a:prstGeom prst="rect">
            <a:avLst/>
          </a:prstGeom>
          <a:noFill/>
        </p:spPr>
        <p:txBody>
          <a:bodyPr wrap="square" anchor="t" lIns="0" rIns="0" tIns="0" bIns="0">
            <a:spAutoFit/>
          </a:bodyPr>
          <a:lstStyle/>
          <a:p>
            <a:pPr algn="l">
              <a:lnSpc>
                <a:spcPct val="100000"/>
              </a:lnSpc>
            </a:pPr>
            <a:r>
              <a:rPr sz="1100" b="1" i="0">
                <a:solidFill>
                  <a:srgbClr val="1E7A6D"/>
                </a:solidFill>
                <a:latin typeface="Avenir Next"/>
              </a:rPr>
              <a:t>yes</a:t>
            </a:r>
          </a:p>
        </p:txBody>
      </p:sp>
      <p:sp>
        <p:nvSpPr>
          <p:cNvPr id="22" name="Diamond 21"/>
          <p:cNvSpPr/>
          <p:nvPr/>
        </p:nvSpPr>
        <p:spPr>
          <a:xfrm>
            <a:off x="8778240" y="2011680"/>
            <a:ext cx="1920240" cy="1280160"/>
          </a:xfrm>
          <a:prstGeom prst="diamond">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050" b="1" i="0">
                <a:solidFill>
                  <a:srgbClr val="FFFFFF"/>
                </a:solidFill>
                <a:latin typeface="Avenir Next"/>
              </a:rPr>
              <a:t>Grounded?</a:t>
            </a:r>
          </a:p>
        </p:txBody>
      </p:sp>
      <p:sp>
        <p:nvSpPr>
          <p:cNvPr id="23" name="Rectangle 22"/>
          <p:cNvSpPr/>
          <p:nvPr/>
        </p:nvSpPr>
        <p:spPr>
          <a:xfrm>
            <a:off x="8412480" y="2640647"/>
            <a:ext cx="26334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Isosceles Triangle 23"/>
          <p:cNvSpPr/>
          <p:nvPr/>
        </p:nvSpPr>
        <p:spPr>
          <a:xfrm rot="5400000">
            <a:off x="8653424" y="258775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ounded Rectangle 24"/>
          <p:cNvSpPr/>
          <p:nvPr/>
        </p:nvSpPr>
        <p:spPr>
          <a:xfrm>
            <a:off x="10972800" y="2331720"/>
            <a:ext cx="822960" cy="640080"/>
          </a:xfrm>
          <a:prstGeom prst="roundRect">
            <a:avLst>
              <a:gd name="adj" fmla="val 12000"/>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FFFFFF"/>
                </a:solidFill>
                <a:latin typeface="Avenir Next"/>
              </a:rPr>
              <a:t>Answer</a:t>
            </a:r>
          </a:p>
        </p:txBody>
      </p:sp>
      <p:sp>
        <p:nvSpPr>
          <p:cNvPr id="26" name="Rectangle 25"/>
          <p:cNvSpPr/>
          <p:nvPr/>
        </p:nvSpPr>
        <p:spPr>
          <a:xfrm>
            <a:off x="10698480" y="2640647"/>
            <a:ext cx="17190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Isosceles Triangle 26"/>
          <p:cNvSpPr/>
          <p:nvPr/>
        </p:nvSpPr>
        <p:spPr>
          <a:xfrm rot="5400000">
            <a:off x="10847984" y="258775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Rounded Rectangle 27"/>
          <p:cNvSpPr/>
          <p:nvPr/>
        </p:nvSpPr>
        <p:spPr>
          <a:xfrm>
            <a:off x="4572000" y="4343400"/>
            <a:ext cx="1965960" cy="731520"/>
          </a:xfrm>
          <a:prstGeom prst="roundRect">
            <a:avLst>
              <a:gd name="adj" fmla="val 12000"/>
            </a:avLst>
          </a:prstGeom>
          <a:solidFill>
            <a:srgbClr val="FFFFFF"/>
          </a:solidFill>
          <a:ln w="22225">
            <a:solidFill>
              <a:srgbClr val="E8683A"/>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50" b="1" i="0">
                <a:solidFill>
                  <a:srgbClr val="1A1A1A"/>
                </a:solidFill>
                <a:latin typeface="Avenir Next"/>
              </a:rPr>
              <a:t>Rewrite query</a:t>
            </a:r>
          </a:p>
          <a:p>
            <a:pPr algn="ctr">
              <a:lnSpc>
                <a:spcPct val="100000"/>
              </a:lnSpc>
            </a:pPr>
            <a:r>
              <a:rPr sz="1150" b="1" i="0">
                <a:solidFill>
                  <a:srgbClr val="1A1A1A"/>
                </a:solidFill>
                <a:latin typeface="Avenir Next"/>
              </a:rPr>
              <a:t>(anchored to original)</a:t>
            </a:r>
          </a:p>
        </p:txBody>
      </p:sp>
      <p:sp>
        <p:nvSpPr>
          <p:cNvPr id="29" name="Rounded Rectangle 28"/>
          <p:cNvSpPr/>
          <p:nvPr/>
        </p:nvSpPr>
        <p:spPr>
          <a:xfrm>
            <a:off x="2331720" y="4343400"/>
            <a:ext cx="1965960" cy="731520"/>
          </a:xfrm>
          <a:prstGeom prst="roundRect">
            <a:avLst>
              <a:gd name="adj" fmla="val 12000"/>
            </a:avLst>
          </a:prstGeom>
          <a:solidFill>
            <a:srgbClr val="FFFFFF"/>
          </a:solidFill>
          <a:ln w="22225">
            <a:solidFill>
              <a:srgbClr val="E8683A"/>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50" b="1" i="0">
                <a:solidFill>
                  <a:srgbClr val="1A1A1A"/>
                </a:solidFill>
                <a:latin typeface="Avenir Next"/>
              </a:rPr>
              <a:t>Re-retrieve</a:t>
            </a:r>
          </a:p>
          <a:p>
            <a:pPr algn="ctr">
              <a:lnSpc>
                <a:spcPct val="100000"/>
              </a:lnSpc>
            </a:pPr>
            <a:r>
              <a:rPr sz="1150" b="1" i="0">
                <a:solidFill>
                  <a:srgbClr val="1A1A1A"/>
                </a:solidFill>
                <a:latin typeface="Avenir Next"/>
              </a:rPr>
              <a:t>archive · web fallback</a:t>
            </a:r>
          </a:p>
        </p:txBody>
      </p:sp>
      <p:sp>
        <p:nvSpPr>
          <p:cNvPr id="30" name="Rectangle 29"/>
          <p:cNvSpPr/>
          <p:nvPr/>
        </p:nvSpPr>
        <p:spPr>
          <a:xfrm rot="5325278">
            <a:off x="5067739" y="3756900"/>
            <a:ext cx="949395" cy="1905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Isosceles Triangle 30"/>
          <p:cNvSpPr/>
          <p:nvPr/>
        </p:nvSpPr>
        <p:spPr>
          <a:xfrm rot="10725278">
            <a:off x="5492781" y="4215399"/>
            <a:ext cx="121615" cy="128016"/>
          </a:xfrm>
          <a:prstGeom prst="triangl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2" name="TextBox 31"/>
          <p:cNvSpPr txBox="1"/>
          <p:nvPr/>
        </p:nvSpPr>
        <p:spPr>
          <a:xfrm>
            <a:off x="5641848" y="3794760"/>
            <a:ext cx="640080" cy="274320"/>
          </a:xfrm>
          <a:prstGeom prst="rect">
            <a:avLst/>
          </a:prstGeom>
          <a:noFill/>
        </p:spPr>
        <p:txBody>
          <a:bodyPr wrap="square" anchor="t" lIns="0" rIns="0" tIns="0" bIns="0">
            <a:spAutoFit/>
          </a:bodyPr>
          <a:lstStyle/>
          <a:p>
            <a:pPr algn="l">
              <a:lnSpc>
                <a:spcPct val="100000"/>
              </a:lnSpc>
            </a:pPr>
            <a:r>
              <a:rPr sz="1100" b="1" i="0">
                <a:solidFill>
                  <a:srgbClr val="E8683A"/>
                </a:solidFill>
                <a:latin typeface="Avenir Next"/>
              </a:rPr>
              <a:t>no</a:t>
            </a:r>
          </a:p>
        </p:txBody>
      </p:sp>
      <p:sp>
        <p:nvSpPr>
          <p:cNvPr id="33" name="Rectangle 32"/>
          <p:cNvSpPr/>
          <p:nvPr/>
        </p:nvSpPr>
        <p:spPr>
          <a:xfrm rot="10800000">
            <a:off x="4400092" y="4699635"/>
            <a:ext cx="171907" cy="1905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Isosceles Triangle 33"/>
          <p:cNvSpPr/>
          <p:nvPr/>
        </p:nvSpPr>
        <p:spPr>
          <a:xfrm rot="16200000">
            <a:off x="4300880" y="4645152"/>
            <a:ext cx="121615" cy="128016"/>
          </a:xfrm>
          <a:prstGeom prst="triangl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Rectangle 34"/>
          <p:cNvSpPr/>
          <p:nvPr/>
        </p:nvSpPr>
        <p:spPr>
          <a:xfrm rot="16200000">
            <a:off x="2702966" y="3722141"/>
            <a:ext cx="1223467" cy="1905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6" name="Isosceles Triangle 35"/>
          <p:cNvSpPr/>
          <p:nvPr/>
        </p:nvSpPr>
        <p:spPr>
          <a:xfrm>
            <a:off x="3253892" y="3017520"/>
            <a:ext cx="121615" cy="128016"/>
          </a:xfrm>
          <a:prstGeom prst="triangl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Rectangle 36"/>
          <p:cNvSpPr/>
          <p:nvPr/>
        </p:nvSpPr>
        <p:spPr>
          <a:xfrm rot="9577414">
            <a:off x="9663068" y="3297433"/>
            <a:ext cx="7772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8" name="Rectangle 37"/>
          <p:cNvSpPr/>
          <p:nvPr/>
        </p:nvSpPr>
        <p:spPr>
          <a:xfrm rot="9577414">
            <a:off x="9538776" y="3343599"/>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Rectangle 38"/>
          <p:cNvSpPr/>
          <p:nvPr/>
        </p:nvSpPr>
        <p:spPr>
          <a:xfrm rot="9577414">
            <a:off x="9414485" y="3389764"/>
            <a:ext cx="7772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0" name="Rectangle 39"/>
          <p:cNvSpPr/>
          <p:nvPr/>
        </p:nvSpPr>
        <p:spPr>
          <a:xfrm rot="9577414">
            <a:off x="9290194" y="3435929"/>
            <a:ext cx="7772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1" name="Rectangle 40"/>
          <p:cNvSpPr/>
          <p:nvPr/>
        </p:nvSpPr>
        <p:spPr>
          <a:xfrm rot="9577414">
            <a:off x="9165902" y="3482095"/>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2" name="Rectangle 41"/>
          <p:cNvSpPr/>
          <p:nvPr/>
        </p:nvSpPr>
        <p:spPr>
          <a:xfrm rot="9577414">
            <a:off x="9041611" y="3528260"/>
            <a:ext cx="7772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Rectangle 42"/>
          <p:cNvSpPr/>
          <p:nvPr/>
        </p:nvSpPr>
        <p:spPr>
          <a:xfrm rot="9577414">
            <a:off x="8917320" y="3574425"/>
            <a:ext cx="7772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Rectangle 43"/>
          <p:cNvSpPr/>
          <p:nvPr/>
        </p:nvSpPr>
        <p:spPr>
          <a:xfrm rot="9577414">
            <a:off x="8793028" y="3620591"/>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Rectangle 44"/>
          <p:cNvSpPr/>
          <p:nvPr/>
        </p:nvSpPr>
        <p:spPr>
          <a:xfrm rot="9577414">
            <a:off x="8668737" y="3666756"/>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Rectangle 45"/>
          <p:cNvSpPr/>
          <p:nvPr/>
        </p:nvSpPr>
        <p:spPr>
          <a:xfrm rot="9577414">
            <a:off x="8544446" y="3712921"/>
            <a:ext cx="7772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Rectangle 46"/>
          <p:cNvSpPr/>
          <p:nvPr/>
        </p:nvSpPr>
        <p:spPr>
          <a:xfrm rot="9577414">
            <a:off x="8420154" y="3759087"/>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8" name="Rectangle 47"/>
          <p:cNvSpPr/>
          <p:nvPr/>
        </p:nvSpPr>
        <p:spPr>
          <a:xfrm rot="9577414">
            <a:off x="8295863" y="3805252"/>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Rectangle 48"/>
          <p:cNvSpPr/>
          <p:nvPr/>
        </p:nvSpPr>
        <p:spPr>
          <a:xfrm rot="9577414">
            <a:off x="8171572" y="3851417"/>
            <a:ext cx="7772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Rectangle 49"/>
          <p:cNvSpPr/>
          <p:nvPr/>
        </p:nvSpPr>
        <p:spPr>
          <a:xfrm rot="9577414">
            <a:off x="8047280" y="3897583"/>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Rectangle 50"/>
          <p:cNvSpPr/>
          <p:nvPr/>
        </p:nvSpPr>
        <p:spPr>
          <a:xfrm rot="9577414">
            <a:off x="7922988" y="3943748"/>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2" name="Rectangle 51"/>
          <p:cNvSpPr/>
          <p:nvPr/>
        </p:nvSpPr>
        <p:spPr>
          <a:xfrm rot="9577414">
            <a:off x="7798698" y="3989914"/>
            <a:ext cx="7772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Rectangle 52"/>
          <p:cNvSpPr/>
          <p:nvPr/>
        </p:nvSpPr>
        <p:spPr>
          <a:xfrm rot="9577414">
            <a:off x="7674406" y="4036079"/>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4" name="Rectangle 53"/>
          <p:cNvSpPr/>
          <p:nvPr/>
        </p:nvSpPr>
        <p:spPr>
          <a:xfrm rot="9577414">
            <a:off x="7550114" y="4082244"/>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5" name="Rectangle 54"/>
          <p:cNvSpPr/>
          <p:nvPr/>
        </p:nvSpPr>
        <p:spPr>
          <a:xfrm rot="9577414">
            <a:off x="7425824" y="4128410"/>
            <a:ext cx="7772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Rectangle 55"/>
          <p:cNvSpPr/>
          <p:nvPr/>
        </p:nvSpPr>
        <p:spPr>
          <a:xfrm rot="9577414">
            <a:off x="7301532" y="4174575"/>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Rectangle 56"/>
          <p:cNvSpPr/>
          <p:nvPr/>
        </p:nvSpPr>
        <p:spPr>
          <a:xfrm rot="9577414">
            <a:off x="7177240" y="4220740"/>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8" name="Rectangle 57"/>
          <p:cNvSpPr/>
          <p:nvPr/>
        </p:nvSpPr>
        <p:spPr>
          <a:xfrm rot="9577414">
            <a:off x="7052949" y="4266906"/>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Rectangle 58"/>
          <p:cNvSpPr/>
          <p:nvPr/>
        </p:nvSpPr>
        <p:spPr>
          <a:xfrm rot="9577414">
            <a:off x="6928658" y="4313071"/>
            <a:ext cx="77723"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0" name="Rectangle 59"/>
          <p:cNvSpPr/>
          <p:nvPr/>
        </p:nvSpPr>
        <p:spPr>
          <a:xfrm rot="9577414">
            <a:off x="6804366" y="4359236"/>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1" name="Rectangle 60"/>
          <p:cNvSpPr/>
          <p:nvPr/>
        </p:nvSpPr>
        <p:spPr>
          <a:xfrm rot="9577414">
            <a:off x="6680075" y="4405402"/>
            <a:ext cx="7772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2" name="Isosceles Triangle 61"/>
          <p:cNvSpPr/>
          <p:nvPr/>
        </p:nvSpPr>
        <p:spPr>
          <a:xfrm rot="14977414">
            <a:off x="6537155" y="4394265"/>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TextBox 62"/>
          <p:cNvSpPr txBox="1"/>
          <p:nvPr/>
        </p:nvSpPr>
        <p:spPr>
          <a:xfrm>
            <a:off x="8229600" y="3977639"/>
            <a:ext cx="1463040" cy="274320"/>
          </a:xfrm>
          <a:prstGeom prst="rect">
            <a:avLst/>
          </a:prstGeom>
          <a:noFill/>
        </p:spPr>
        <p:txBody>
          <a:bodyPr wrap="square" anchor="t" lIns="0" rIns="0" tIns="0" bIns="0">
            <a:spAutoFit/>
          </a:bodyPr>
          <a:lstStyle/>
          <a:p>
            <a:pPr algn="l">
              <a:lnSpc>
                <a:spcPct val="100000"/>
              </a:lnSpc>
            </a:pPr>
            <a:r>
              <a:rPr sz="1000" b="0" i="1">
                <a:solidFill>
                  <a:srgbClr val="6B6B66"/>
                </a:solidFill>
                <a:latin typeface="Avenir Next"/>
              </a:rPr>
              <a:t>not grounded</a:t>
            </a:r>
          </a:p>
        </p:txBody>
      </p:sp>
      <p:sp>
        <p:nvSpPr>
          <p:cNvPr id="64" name="Rounded Rectangle 63"/>
          <p:cNvSpPr/>
          <p:nvPr/>
        </p:nvSpPr>
        <p:spPr>
          <a:xfrm>
            <a:off x="9326880" y="4343400"/>
            <a:ext cx="2103120" cy="603504"/>
          </a:xfrm>
          <a:prstGeom prst="roundRect">
            <a:avLst>
              <a:gd name="adj" fmla="val 12000"/>
            </a:avLst>
          </a:prstGeom>
          <a:solidFill>
            <a:srgbClr val="22302E"/>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7F5EE"/>
                </a:solidFill>
                <a:latin typeface="Avenir Next"/>
              </a:rPr>
              <a:t>max_retries = 2</a:t>
            </a:r>
          </a:p>
        </p:txBody>
      </p:sp>
      <p:sp>
        <p:nvSpPr>
          <p:cNvPr id="65" name="TextBox 64"/>
          <p:cNvSpPr txBox="1"/>
          <p:nvPr/>
        </p:nvSpPr>
        <p:spPr>
          <a:xfrm>
            <a:off x="9326880" y="5001768"/>
            <a:ext cx="2194560" cy="320040"/>
          </a:xfrm>
          <a:prstGeom prst="rect">
            <a:avLst/>
          </a:prstGeom>
          <a:noFill/>
        </p:spPr>
        <p:txBody>
          <a:bodyPr wrap="square" anchor="t" lIns="0" rIns="0" tIns="0" bIns="0">
            <a:spAutoFit/>
          </a:bodyPr>
          <a:lstStyle/>
          <a:p>
            <a:pPr algn="l">
              <a:lnSpc>
                <a:spcPct val="100000"/>
              </a:lnSpc>
            </a:pPr>
            <a:r>
              <a:rPr sz="1050" b="0" i="1">
                <a:solidFill>
                  <a:srgbClr val="6B6B66"/>
                </a:solidFill>
                <a:latin typeface="Avenir Next"/>
              </a:rPr>
              <a:t>the anti-runaway budget</a:t>
            </a:r>
          </a:p>
        </p:txBody>
      </p:sp>
    </p:spTree>
  </p:cSld>
  <p:clrMapOvr>
    <a:masterClrMapping/>
  </p:clrMapOvr>
</p:sld>
</file>

<file path=ppt/slides/slide32.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3 · TAKE A PHOTO</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Pattern selection cheat sheet</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32</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graphicFrame>
        <p:nvGraphicFramePr>
          <p:cNvPr id="10" name="Table 9"/>
          <p:cNvGraphicFramePr>
            <a:graphicFrameLocks noGrp="1"/>
          </p:cNvGraphicFramePr>
          <p:nvPr/>
        </p:nvGraphicFramePr>
        <p:xfrm>
          <a:off x="502920" y="1664208"/>
          <a:ext cx="11183110" cy="3968496"/>
        </p:xfrm>
        <a:graphic>
          <a:graphicData uri="http://schemas.openxmlformats.org/drawingml/2006/table">
            <a:tbl>
              <a:tblPr>
                <a:tableStyleId>{5C22544A-7EE6-4342-B048-85BDC9FD1C3A}</a:tableStyleId>
              </a:tblPr>
              <a:tblGrid>
                <a:gridCol w="4604810"/>
                <a:gridCol w="3289150"/>
                <a:gridCol w="3289150"/>
              </a:tblGrid>
              <a:tr h="566928">
                <a:tc>
                  <a:txBody>
                    <a:bodyPr wrap="square"/>
                    <a:lstStyle/>
                    <a:p>
                      <a:r>
                        <a:rPr sz="1250" b="1" i="0">
                          <a:solidFill>
                            <a:srgbClr val="F7F5EE"/>
                          </a:solidFill>
                          <a:latin typeface="Avenir Next"/>
                        </a:rPr>
                        <a:t>Symptom</a:t>
                      </a:r>
                    </a:p>
                  </a:txBody>
                  <a:tcPr anchor="ctr">
                    <a:solidFill>
                      <a:srgbClr val="22302E"/>
                    </a:solidFill>
                  </a:tcPr>
                </a:tc>
                <a:tc>
                  <a:txBody>
                    <a:bodyPr wrap="square"/>
                    <a:lstStyle/>
                    <a:p>
                      <a:r>
                        <a:rPr sz="1250" b="1" i="0">
                          <a:solidFill>
                            <a:srgbClr val="F7F5EE"/>
                          </a:solidFill>
                          <a:latin typeface="Avenir Next"/>
                        </a:rPr>
                        <a:t>Reach for</a:t>
                      </a:r>
                    </a:p>
                  </a:txBody>
                  <a:tcPr anchor="ctr">
                    <a:solidFill>
                      <a:srgbClr val="22302E"/>
                    </a:solidFill>
                  </a:tcPr>
                </a:tc>
                <a:tc>
                  <a:txBody>
                    <a:bodyPr wrap="square"/>
                    <a:lstStyle/>
                    <a:p>
                      <a:r>
                        <a:rPr sz="1250" b="1" i="0">
                          <a:solidFill>
                            <a:srgbClr val="F7F5EE"/>
                          </a:solidFill>
                          <a:latin typeface="Avenir Next"/>
                        </a:rPr>
                        <a:t>Watch out</a:t>
                      </a:r>
                    </a:p>
                  </a:txBody>
                  <a:tcPr anchor="ctr">
                    <a:solidFill>
                      <a:srgbClr val="22302E"/>
                    </a:solidFill>
                  </a:tcPr>
                </a:tc>
              </a:tr>
              <a:tr h="566928">
                <a:tc>
                  <a:txBody>
                    <a:bodyPr wrap="square"/>
                    <a:lstStyle/>
                    <a:p>
                      <a:r>
                        <a:rPr sz="1150" b="1" i="0">
                          <a:solidFill>
                            <a:srgbClr val="1A1A1A"/>
                          </a:solidFill>
                          <a:latin typeface="Avenir Next"/>
                        </a:rPr>
                        <a:t>Vocabulary mismatch</a:t>
                      </a:r>
                    </a:p>
                  </a:txBody>
                  <a:tcPr anchor="ctr">
                    <a:solidFill>
                      <a:srgbClr val="FFFFFF"/>
                    </a:solidFill>
                  </a:tcPr>
                </a:tc>
                <a:tc>
                  <a:txBody>
                    <a:bodyPr wrap="square"/>
                    <a:lstStyle/>
                    <a:p>
                      <a:r>
                        <a:rPr sz="1150" b="0" i="0">
                          <a:solidFill>
                            <a:srgbClr val="1A1A1A"/>
                          </a:solidFill>
                          <a:latin typeface="Avenir Next"/>
                        </a:rPr>
                        <a:t>Rewriting, HyDE, hybrid search</a:t>
                      </a:r>
                    </a:p>
                  </a:txBody>
                  <a:tcPr anchor="ctr">
                    <a:solidFill>
                      <a:srgbClr val="FFFFFF"/>
                    </a:solidFill>
                  </a:tcPr>
                </a:tc>
                <a:tc>
                  <a:txBody>
                    <a:bodyPr wrap="square"/>
                    <a:lstStyle/>
                    <a:p>
                      <a:r>
                        <a:rPr sz="1150" b="0" i="0">
                          <a:solidFill>
                            <a:srgbClr val="1A1A1A"/>
                          </a:solidFill>
                          <a:latin typeface="Avenir Next"/>
                        </a:rPr>
                        <a:t>Semantic drift — anchor to original</a:t>
                      </a:r>
                    </a:p>
                  </a:txBody>
                  <a:tcPr anchor="ctr">
                    <a:solidFill>
                      <a:srgbClr val="FFFFFF"/>
                    </a:solidFill>
                  </a:tcPr>
                </a:tc>
              </a:tr>
              <a:tr h="566928">
                <a:tc>
                  <a:txBody>
                    <a:bodyPr wrap="square"/>
                    <a:lstStyle/>
                    <a:p>
                      <a:r>
                        <a:rPr sz="1150" b="1" i="0">
                          <a:solidFill>
                            <a:srgbClr val="1A1A1A"/>
                          </a:solidFill>
                          <a:latin typeface="Avenir Next"/>
                        </a:rPr>
                        <a:t>Multi-ask / comparative question</a:t>
                      </a:r>
                    </a:p>
                  </a:txBody>
                  <a:tcPr anchor="ctr">
                    <a:solidFill>
                      <a:srgbClr val="EFECE2"/>
                    </a:solidFill>
                  </a:tcPr>
                </a:tc>
                <a:tc>
                  <a:txBody>
                    <a:bodyPr wrap="square"/>
                    <a:lstStyle/>
                    <a:p>
                      <a:r>
                        <a:rPr sz="1150" b="0" i="0">
                          <a:solidFill>
                            <a:srgbClr val="1A1A1A"/>
                          </a:solidFill>
                          <a:latin typeface="Avenir Next"/>
                        </a:rPr>
                        <a:t>Query decomposition</a:t>
                      </a:r>
                    </a:p>
                  </a:txBody>
                  <a:tcPr anchor="ctr">
                    <a:solidFill>
                      <a:srgbClr val="EFECE2"/>
                    </a:solidFill>
                  </a:tcPr>
                </a:tc>
                <a:tc>
                  <a:txBody>
                    <a:bodyPr wrap="square"/>
                    <a:lstStyle/>
                    <a:p>
                      <a:r>
                        <a:rPr sz="1150" b="0" i="0">
                          <a:solidFill>
                            <a:srgbClr val="1A1A1A"/>
                          </a:solidFill>
                          <a:latin typeface="Avenir Next"/>
                        </a:rPr>
                        <a:t>Latency × sub-questions; re-joins</a:t>
                      </a:r>
                    </a:p>
                  </a:txBody>
                  <a:tcPr anchor="ctr">
                    <a:solidFill>
                      <a:srgbClr val="EFECE2"/>
                    </a:solidFill>
                  </a:tcPr>
                </a:tc>
              </a:tr>
              <a:tr h="566928">
                <a:tc>
                  <a:txBody>
                    <a:bodyPr wrap="square"/>
                    <a:lstStyle/>
                    <a:p>
                      <a:r>
                        <a:rPr sz="1150" b="1" i="0">
                          <a:solidFill>
                            <a:srgbClr val="1A1A1A"/>
                          </a:solidFill>
                          <a:latin typeface="Avenir Next"/>
                        </a:rPr>
                        <a:t>Mixed sources; every query retrieves</a:t>
                      </a:r>
                    </a:p>
                  </a:txBody>
                  <a:tcPr anchor="ctr">
                    <a:solidFill>
                      <a:srgbClr val="FFFFFF"/>
                    </a:solidFill>
                  </a:tcPr>
                </a:tc>
                <a:tc>
                  <a:txBody>
                    <a:bodyPr wrap="square"/>
                    <a:lstStyle/>
                    <a:p>
                      <a:r>
                        <a:rPr sz="1150" b="0" i="0">
                          <a:solidFill>
                            <a:srgbClr val="1A1A1A"/>
                          </a:solidFill>
                          <a:latin typeface="Avenir Next"/>
                        </a:rPr>
                        <a:t>Router / Adaptive-RAG</a:t>
                      </a:r>
                    </a:p>
                  </a:txBody>
                  <a:tcPr anchor="ctr">
                    <a:solidFill>
                      <a:srgbClr val="FFFFFF"/>
                    </a:solidFill>
                  </a:tcPr>
                </a:tc>
                <a:tc>
                  <a:txBody>
                    <a:bodyPr wrap="square"/>
                    <a:lstStyle/>
                    <a:p>
                      <a:r>
                        <a:rPr sz="1150" b="0" i="0">
                          <a:solidFill>
                            <a:srgbClr val="1A1A1A"/>
                          </a:solidFill>
                          <a:latin typeface="Avenir Next"/>
                        </a:rPr>
                        <a:t>Router misroutes — eval it</a:t>
                      </a:r>
                    </a:p>
                  </a:txBody>
                  <a:tcPr anchor="ctr">
                    <a:solidFill>
                      <a:srgbClr val="FFFFFF"/>
                    </a:solidFill>
                  </a:tcPr>
                </a:tc>
              </a:tr>
              <a:tr h="566928">
                <a:tc>
                  <a:txBody>
                    <a:bodyPr wrap="square"/>
                    <a:lstStyle/>
                    <a:p>
                      <a:r>
                        <a:rPr sz="1150" b="1" i="0">
                          <a:solidFill>
                            <a:srgbClr val="1A1A1A"/>
                          </a:solidFill>
                          <a:latin typeface="Avenir Next"/>
                        </a:rPr>
                        <a:t>Wrong or weak evidence</a:t>
                      </a:r>
                    </a:p>
                  </a:txBody>
                  <a:tcPr anchor="ctr">
                    <a:solidFill>
                      <a:srgbClr val="EFECE2"/>
                    </a:solidFill>
                  </a:tcPr>
                </a:tc>
                <a:tc>
                  <a:txBody>
                    <a:bodyPr wrap="square"/>
                    <a:lstStyle/>
                    <a:p>
                      <a:r>
                        <a:rPr sz="1150" b="0" i="0">
                          <a:solidFill>
                            <a:srgbClr val="1A1A1A"/>
                          </a:solidFill>
                          <a:latin typeface="Avenir Next"/>
                        </a:rPr>
                        <a:t>Corrective RAG (CRAG)</a:t>
                      </a:r>
                    </a:p>
                  </a:txBody>
                  <a:tcPr anchor="ctr">
                    <a:solidFill>
                      <a:srgbClr val="EFECE2"/>
                    </a:solidFill>
                  </a:tcPr>
                </a:tc>
                <a:tc>
                  <a:txBody>
                    <a:bodyPr wrap="square"/>
                    <a:lstStyle/>
                    <a:p>
                      <a:r>
                        <a:rPr sz="1150" b="0" i="0">
                          <a:solidFill>
                            <a:srgbClr val="1A1A1A"/>
                          </a:solidFill>
                          <a:latin typeface="Avenir Next"/>
                        </a:rPr>
                        <a:t>Evaluator gates everything</a:t>
                      </a:r>
                    </a:p>
                  </a:txBody>
                  <a:tcPr anchor="ctr">
                    <a:solidFill>
                      <a:srgbClr val="EFECE2"/>
                    </a:solidFill>
                  </a:tcPr>
                </a:tc>
              </a:tr>
              <a:tr h="566928">
                <a:tc>
                  <a:txBody>
                    <a:bodyPr wrap="square"/>
                    <a:lstStyle/>
                    <a:p>
                      <a:r>
                        <a:rPr sz="1150" b="1" i="0">
                          <a:solidFill>
                            <a:srgbClr val="1A1A1A"/>
                          </a:solidFill>
                          <a:latin typeface="Avenir Next"/>
                        </a:rPr>
                        <a:t>Global / relational questions</a:t>
                      </a:r>
                    </a:p>
                  </a:txBody>
                  <a:tcPr anchor="ctr">
                    <a:solidFill>
                      <a:srgbClr val="FFFFFF"/>
                    </a:solidFill>
                  </a:tcPr>
                </a:tc>
                <a:tc>
                  <a:txBody>
                    <a:bodyPr wrap="square"/>
                    <a:lstStyle/>
                    <a:p>
                      <a:r>
                        <a:rPr sz="1150" b="0" i="0">
                          <a:solidFill>
                            <a:srgbClr val="1A1A1A"/>
                          </a:solidFill>
                          <a:latin typeface="Avenir Next"/>
                        </a:rPr>
                        <a:t>GraphRAG (or Lazy variant)</a:t>
                      </a:r>
                    </a:p>
                  </a:txBody>
                  <a:tcPr anchor="ctr">
                    <a:solidFill>
                      <a:srgbClr val="FFFFFF"/>
                    </a:solidFill>
                  </a:tcPr>
                </a:tc>
                <a:tc>
                  <a:txBody>
                    <a:bodyPr wrap="square"/>
                    <a:lstStyle/>
                    <a:p>
                      <a:r>
                        <a:rPr sz="1150" b="0" i="0">
                          <a:solidFill>
                            <a:srgbClr val="1A1A1A"/>
                          </a:solidFill>
                          <a:latin typeface="Avenir Next"/>
                        </a:rPr>
                        <a:t>Indexing cost and complexity</a:t>
                      </a:r>
                    </a:p>
                  </a:txBody>
                  <a:tcPr anchor="ctr">
                    <a:solidFill>
                      <a:srgbClr val="FFFFFF"/>
                    </a:solidFill>
                  </a:tcPr>
                </a:tc>
              </a:tr>
              <a:tr h="566928">
                <a:tc>
                  <a:txBody>
                    <a:bodyPr wrap="square"/>
                    <a:lstStyle/>
                    <a:p>
                      <a:r>
                        <a:rPr sz="1150" b="1" i="0">
                          <a:solidFill>
                            <a:srgbClr val="1A1A1A"/>
                          </a:solidFill>
                          <a:latin typeface="Avenir Next"/>
                        </a:rPr>
                        <a:t>Unsupported claims in answers</a:t>
                      </a:r>
                    </a:p>
                  </a:txBody>
                  <a:tcPr anchor="ctr">
                    <a:solidFill>
                      <a:srgbClr val="EFECE2"/>
                    </a:solidFill>
                  </a:tcPr>
                </a:tc>
                <a:tc>
                  <a:txBody>
                    <a:bodyPr wrap="square"/>
                    <a:lstStyle/>
                    <a:p>
                      <a:r>
                        <a:rPr sz="1150" b="0" i="0">
                          <a:solidFill>
                            <a:srgbClr val="1A1A1A"/>
                          </a:solidFill>
                          <a:latin typeface="Avenir Next"/>
                        </a:rPr>
                        <a:t>Self-RAG / groundedness check</a:t>
                      </a:r>
                    </a:p>
                  </a:txBody>
                  <a:tcPr anchor="ctr">
                    <a:solidFill>
                      <a:srgbClr val="EFECE2"/>
                    </a:solidFill>
                  </a:tcPr>
                </a:tc>
                <a:tc>
                  <a:txBody>
                    <a:bodyPr wrap="square"/>
                    <a:lstStyle/>
                    <a:p>
                      <a:r>
                        <a:rPr sz="1150" b="0" i="0">
                          <a:solidFill>
                            <a:srgbClr val="1A1A1A"/>
                          </a:solidFill>
                          <a:latin typeface="Avenir Next"/>
                        </a:rPr>
                        <a:t>Needs finetune or prompt emulation</a:t>
                      </a:r>
                    </a:p>
                  </a:txBody>
                  <a:tcPr anchor="ctr">
                    <a:solidFill>
                      <a:srgbClr val="EFECE2"/>
                    </a:solidFill>
                  </a:tcPr>
                </a:tc>
              </a:tr>
            </a:tbl>
          </a:graphicData>
        </a:graphic>
      </p:graphicFrame>
    </p:spTree>
  </p:cSld>
  <p:clrMapOvr>
    <a:masterClrMapping/>
  </p:clrMapOvr>
</p:sld>
</file>

<file path=ppt/slides/slide33.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SPOT THE ANTI-PATTERN · ROUND 2</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Every rewrite looked reasonable. What happened?</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33</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Rounded Rectangle 9"/>
          <p:cNvSpPr/>
          <p:nvPr/>
        </p:nvSpPr>
        <p:spPr>
          <a:xfrm>
            <a:off x="502920" y="1572768"/>
            <a:ext cx="11183112" cy="1234440"/>
          </a:xfrm>
          <a:prstGeom prst="roundRect">
            <a:avLst>
              <a:gd name="adj" fmla="val 8000"/>
            </a:avLst>
          </a:prstGeom>
          <a:solidFill>
            <a:srgbClr val="22302E"/>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1" name="TextBox 10"/>
          <p:cNvSpPr txBox="1"/>
          <p:nvPr/>
        </p:nvSpPr>
        <p:spPr>
          <a:xfrm>
            <a:off x="822960" y="1700784"/>
            <a:ext cx="10515600" cy="1005840"/>
          </a:xfrm>
          <a:prstGeom prst="rect">
            <a:avLst/>
          </a:prstGeom>
          <a:noFill/>
        </p:spPr>
        <p:txBody>
          <a:bodyPr wrap="square" anchor="ctr" lIns="0" rIns="0" tIns="0" bIns="0">
            <a:spAutoFit/>
          </a:bodyPr>
          <a:lstStyle/>
          <a:p>
            <a:pPr algn="l">
              <a:lnSpc>
                <a:spcPct val="100000"/>
              </a:lnSpc>
            </a:pPr>
            <a:r>
              <a:rPr sz="1650" b="1" i="0">
                <a:solidFill>
                  <a:srgbClr val="F7F5EE"/>
                </a:solidFill>
                <a:latin typeface="Avenir Next"/>
              </a:rPr>
              <a:t>An agent rewrites a failing query six times. By round six it searches for something the user never asked.</a:t>
            </a:r>
          </a:p>
        </p:txBody>
      </p:sp>
      <p:sp>
        <p:nvSpPr>
          <p:cNvPr id="12" name="Rounded Rectangle 11"/>
          <p:cNvSpPr/>
          <p:nvPr/>
        </p:nvSpPr>
        <p:spPr>
          <a:xfrm>
            <a:off x="502920" y="3054096"/>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Oval 12"/>
          <p:cNvSpPr/>
          <p:nvPr/>
        </p:nvSpPr>
        <p:spPr>
          <a:xfrm>
            <a:off x="612648" y="3145536"/>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A</a:t>
            </a:r>
          </a:p>
        </p:txBody>
      </p:sp>
      <p:sp>
        <p:nvSpPr>
          <p:cNvPr id="14" name="TextBox 13"/>
          <p:cNvSpPr txBox="1"/>
          <p:nvPr/>
        </p:nvSpPr>
        <p:spPr>
          <a:xfrm>
            <a:off x="1188720" y="3054096"/>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Compounding errors</a:t>
            </a:r>
          </a:p>
        </p:txBody>
      </p:sp>
      <p:sp>
        <p:nvSpPr>
          <p:cNvPr id="15" name="Rounded Rectangle 14"/>
          <p:cNvSpPr/>
          <p:nvPr/>
        </p:nvSpPr>
        <p:spPr>
          <a:xfrm>
            <a:off x="502920" y="3803904"/>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6" name="Oval 15"/>
          <p:cNvSpPr/>
          <p:nvPr/>
        </p:nvSpPr>
        <p:spPr>
          <a:xfrm>
            <a:off x="612648" y="3895344"/>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B</a:t>
            </a:r>
          </a:p>
        </p:txBody>
      </p:sp>
      <p:sp>
        <p:nvSpPr>
          <p:cNvPr id="17" name="TextBox 16"/>
          <p:cNvSpPr txBox="1"/>
          <p:nvPr/>
        </p:nvSpPr>
        <p:spPr>
          <a:xfrm>
            <a:off x="1188720" y="3803904"/>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Semantic drift</a:t>
            </a:r>
          </a:p>
        </p:txBody>
      </p:sp>
      <p:sp>
        <p:nvSpPr>
          <p:cNvPr id="18" name="Rounded Rectangle 17"/>
          <p:cNvSpPr/>
          <p:nvPr/>
        </p:nvSpPr>
        <p:spPr>
          <a:xfrm>
            <a:off x="502920" y="4553712"/>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9" name="Oval 18"/>
          <p:cNvSpPr/>
          <p:nvPr/>
        </p:nvSpPr>
        <p:spPr>
          <a:xfrm>
            <a:off x="612648" y="4645152"/>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C</a:t>
            </a:r>
          </a:p>
        </p:txBody>
      </p:sp>
      <p:sp>
        <p:nvSpPr>
          <p:cNvPr id="20" name="TextBox 19"/>
          <p:cNvSpPr txBox="1"/>
          <p:nvPr/>
        </p:nvSpPr>
        <p:spPr>
          <a:xfrm>
            <a:off x="1188720" y="4553712"/>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Over-retrieval</a:t>
            </a:r>
          </a:p>
        </p:txBody>
      </p:sp>
      <p:sp>
        <p:nvSpPr>
          <p:cNvPr id="21" name="Rounded Rectangle 20"/>
          <p:cNvSpPr/>
          <p:nvPr/>
        </p:nvSpPr>
        <p:spPr>
          <a:xfrm>
            <a:off x="502920" y="5303520"/>
            <a:ext cx="8778240" cy="603504"/>
          </a:xfrm>
          <a:prstGeom prst="roundRect">
            <a:avLst>
              <a:gd name="adj" fmla="val 50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2" name="Oval 21"/>
          <p:cNvSpPr/>
          <p:nvPr/>
        </p:nvSpPr>
        <p:spPr>
          <a:xfrm>
            <a:off x="612648" y="5394960"/>
            <a:ext cx="420624" cy="420624"/>
          </a:xfrm>
          <a:prstGeom prst="ellipse">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500" b="1" i="0">
                <a:solidFill>
                  <a:srgbClr val="FFFFFF"/>
                </a:solidFill>
                <a:latin typeface="Avenir Next"/>
              </a:rPr>
              <a:t>D</a:t>
            </a:r>
          </a:p>
        </p:txBody>
      </p:sp>
      <p:sp>
        <p:nvSpPr>
          <p:cNvPr id="23" name="TextBox 22"/>
          <p:cNvSpPr txBox="1"/>
          <p:nvPr/>
        </p:nvSpPr>
        <p:spPr>
          <a:xfrm>
            <a:off x="1188720" y="5303520"/>
            <a:ext cx="7955279" cy="603504"/>
          </a:xfrm>
          <a:prstGeom prst="rect">
            <a:avLst/>
          </a:prstGeom>
          <a:noFill/>
        </p:spPr>
        <p:txBody>
          <a:bodyPr wrap="square" anchor="ctr" lIns="0" rIns="0" tIns="0" bIns="0">
            <a:spAutoFit/>
          </a:bodyPr>
          <a:lstStyle/>
          <a:p>
            <a:pPr algn="l">
              <a:lnSpc>
                <a:spcPct val="100000"/>
              </a:lnSpc>
            </a:pPr>
            <a:r>
              <a:rPr sz="1500" b="0" i="0">
                <a:solidFill>
                  <a:srgbClr val="1A1A1A"/>
                </a:solidFill>
                <a:latin typeface="Avenir Next"/>
              </a:rPr>
              <a:t>Context overflow</a:t>
            </a:r>
          </a:p>
        </p:txBody>
      </p:sp>
      <p:sp>
        <p:nvSpPr>
          <p:cNvPr id="24" name="Rounded Rectangle 23"/>
          <p:cNvSpPr/>
          <p:nvPr/>
        </p:nvSpPr>
        <p:spPr>
          <a:xfrm>
            <a:off x="9646920" y="3328416"/>
            <a:ext cx="2148840" cy="2011680"/>
          </a:xfrm>
          <a:prstGeom prst="roundRect">
            <a:avLst>
              <a:gd name="adj" fmla="val 10000"/>
            </a:avLst>
          </a:prstGeom>
          <a:no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5" name="TextBox 24"/>
          <p:cNvSpPr txBox="1"/>
          <p:nvPr/>
        </p:nvSpPr>
        <p:spPr>
          <a:xfrm>
            <a:off x="9829800" y="3511296"/>
            <a:ext cx="1783080" cy="1645920"/>
          </a:xfrm>
          <a:prstGeom prst="rect">
            <a:avLst/>
          </a:prstGeom>
          <a:noFill/>
        </p:spPr>
        <p:txBody>
          <a:bodyPr wrap="square" anchor="t" lIns="0" rIns="0" tIns="0" bIns="0">
            <a:spAutoFit/>
          </a:bodyPr>
          <a:lstStyle/>
          <a:p>
            <a:pPr algn="l">
              <a:lnSpc>
                <a:spcPct val="100000"/>
              </a:lnSpc>
            </a:pPr>
            <a:r>
              <a:rPr sz="1200" b="1" i="0">
                <a:solidFill>
                  <a:srgbClr val="1E7A6D"/>
                </a:solidFill>
                <a:latin typeface="Avenir Next"/>
              </a:rPr>
              <a:t>Launch Zoom poll · 90 seconds · then reveal</a:t>
            </a:r>
          </a:p>
        </p:txBody>
      </p:sp>
    </p:spTree>
  </p:cSld>
  <p:clrMapOvr>
    <a:masterClrMapping/>
  </p:clrMapOvr>
</p:sld>
</file>

<file path=ppt/slides/slide34.xml><?xml version="1.0" encoding="utf-8"?>
<p:sld xmlns:a="http://schemas.openxmlformats.org/drawingml/2006/main" xmlns:p="http://schemas.openxmlformats.org/presentationml/2006/main" xmlns:r="http://schemas.openxmlformats.org/officeDocument/2006/relationships">
  <p:cSld>
    <p:bg>
      <p:bgPr>
        <a:solidFill>
          <a:srgbClr val="22302E"/>
        </a:solidFill>
        <a:effectLst/>
      </p:bgPr>
    </p:bg>
    <p:spTree>
      <p:nvGrpSpPr>
        <p:cNvPr id="1" name=""/>
        <p:cNvGrpSpPr/>
        <p:nvPr/>
      </p:nvGrpSpPr>
      <p:grpSpPr/>
      <p:sp>
        <p:nvSpPr>
          <p:cNvPr id="2" name="TextBox 1"/>
          <p:cNvSpPr txBox="1"/>
          <p:nvPr/>
        </p:nvSpPr>
        <p:spPr>
          <a:xfrm>
            <a:off x="502920" y="1417320"/>
            <a:ext cx="3200400" cy="457200"/>
          </a:xfrm>
          <a:prstGeom prst="rect">
            <a:avLst/>
          </a:prstGeom>
          <a:noFill/>
        </p:spPr>
        <p:txBody>
          <a:bodyPr wrap="square" anchor="t" lIns="0" rIns="0" tIns="0" bIns="0">
            <a:spAutoFit/>
          </a:bodyPr>
          <a:lstStyle/>
          <a:p>
            <a:pPr algn="l">
              <a:lnSpc>
                <a:spcPct val="100000"/>
              </a:lnSpc>
            </a:pPr>
            <a:r>
              <a:rPr sz="2000" b="1" i="0">
                <a:solidFill>
                  <a:srgbClr val="E8683A"/>
                </a:solidFill>
                <a:latin typeface="Avenir Next"/>
              </a:rPr>
              <a:t>ACT 4</a:t>
            </a:r>
          </a:p>
        </p:txBody>
      </p:sp>
      <p:sp>
        <p:nvSpPr>
          <p:cNvPr id="3" name="Rectangle 2"/>
          <p:cNvSpPr/>
          <p:nvPr/>
        </p:nvSpPr>
        <p:spPr>
          <a:xfrm>
            <a:off x="502920" y="1992630"/>
            <a:ext cx="1874520" cy="3810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2240280"/>
            <a:ext cx="10515600" cy="1554480"/>
          </a:xfrm>
          <a:prstGeom prst="rect">
            <a:avLst/>
          </a:prstGeom>
          <a:noFill/>
        </p:spPr>
        <p:txBody>
          <a:bodyPr wrap="square" anchor="t" lIns="0" rIns="0" tIns="0" bIns="0">
            <a:spAutoFit/>
          </a:bodyPr>
          <a:lstStyle/>
          <a:p>
            <a:pPr algn="l">
              <a:lnSpc>
                <a:spcPct val="100000"/>
              </a:lnSpc>
            </a:pPr>
            <a:r>
              <a:rPr sz="5400" b="1" i="0">
                <a:solidFill>
                  <a:srgbClr val="F7F5EE"/>
                </a:solidFill>
                <a:latin typeface="Avenir Next"/>
              </a:rPr>
              <a:t>Production reality</a:t>
            </a:r>
          </a:p>
        </p:txBody>
      </p:sp>
      <p:sp>
        <p:nvSpPr>
          <p:cNvPr id="5" name="TextBox 4"/>
          <p:cNvSpPr txBox="1"/>
          <p:nvPr/>
        </p:nvSpPr>
        <p:spPr>
          <a:xfrm>
            <a:off x="502920" y="3977639"/>
            <a:ext cx="9875520" cy="914400"/>
          </a:xfrm>
          <a:prstGeom prst="rect">
            <a:avLst/>
          </a:prstGeom>
          <a:noFill/>
        </p:spPr>
        <p:txBody>
          <a:bodyPr wrap="square" anchor="t" lIns="0" rIns="0" tIns="0" bIns="0">
            <a:spAutoFit/>
          </a:bodyPr>
          <a:lstStyle/>
          <a:p>
            <a:pPr algn="l">
              <a:lnSpc>
                <a:spcPct val="100000"/>
              </a:lnSpc>
            </a:pPr>
            <a:r>
              <a:rPr sz="1900" b="0" i="0">
                <a:solidFill>
                  <a:srgbClr val="C9D6D2"/>
                </a:solidFill>
                <a:latin typeface="Avenir Next"/>
              </a:rPr>
              <a:t>Provenance, evaluation, observability, governance — where agentic RAG earns trust</a:t>
            </a:r>
          </a:p>
        </p:txBody>
      </p:sp>
      <p:sp>
        <p:nvSpPr>
          <p:cNvPr id="6" name="Rounded Rectangle 5"/>
          <p:cNvSpPr/>
          <p:nvPr/>
        </p:nvSpPr>
        <p:spPr>
          <a:xfrm>
            <a:off x="502920" y="5166360"/>
            <a:ext cx="2194560" cy="457200"/>
          </a:xfrm>
          <a:prstGeom prst="roundRect">
            <a:avLst>
              <a:gd name="adj" fmla="val 12000"/>
            </a:avLst>
          </a:prstGeom>
          <a:no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2BB5A0"/>
                </a:solidFill>
                <a:latin typeface="Avenir Next"/>
              </a:rPr>
              <a:t>14 min</a:t>
            </a:r>
          </a:p>
        </p:txBody>
      </p:sp>
      <p:sp>
        <p:nvSpPr>
          <p:cNvPr id="7" name="Rectangle 6"/>
          <p:cNvSpPr/>
          <p:nvPr/>
        </p:nvSpPr>
        <p:spPr>
          <a:xfrm>
            <a:off x="11185855" y="1097280"/>
            <a:ext cx="321868" cy="32186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366906" y="916229"/>
            <a:ext cx="321868" cy="321868"/>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547957" y="735178"/>
            <a:ext cx="321868" cy="321868"/>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11277295" y="6492240"/>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34</a:t>
            </a:r>
          </a:p>
        </p:txBody>
      </p:sp>
    </p:spTree>
  </p:cSld>
  <p:clrMapOvr>
    <a:masterClrMapping/>
  </p:clrMapOvr>
</p:sld>
</file>

<file path=ppt/slides/slide35.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4 · PRODUCTION REALITY</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Grounding and provenance</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35</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Rounded Rectangle 9"/>
          <p:cNvSpPr/>
          <p:nvPr/>
        </p:nvSpPr>
        <p:spPr>
          <a:xfrm>
            <a:off x="502920" y="1664208"/>
            <a:ext cx="5440680" cy="4526280"/>
          </a:xfrm>
          <a:prstGeom prst="roundRect">
            <a:avLst>
              <a:gd name="adj" fmla="val 45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1" name="Rectangle 10"/>
          <p:cNvSpPr/>
          <p:nvPr/>
        </p:nvSpPr>
        <p:spPr>
          <a:xfrm>
            <a:off x="777240" y="2215261"/>
            <a:ext cx="1097280" cy="3175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777240" y="1847088"/>
            <a:ext cx="4892040" cy="365760"/>
          </a:xfrm>
          <a:prstGeom prst="rect">
            <a:avLst/>
          </a:prstGeom>
          <a:noFill/>
        </p:spPr>
        <p:txBody>
          <a:bodyPr wrap="square" anchor="t" lIns="0" rIns="0" tIns="0" bIns="0">
            <a:spAutoFit/>
          </a:bodyPr>
          <a:lstStyle/>
          <a:p>
            <a:pPr algn="l">
              <a:lnSpc>
                <a:spcPct val="100000"/>
              </a:lnSpc>
            </a:pPr>
            <a:r>
              <a:rPr sz="1700" b="1" i="0">
                <a:solidFill>
                  <a:srgbClr val="1A1A1A"/>
                </a:solidFill>
                <a:latin typeface="Avenir Next"/>
              </a:rPr>
              <a:t>Per-chunk provenance</a:t>
            </a:r>
          </a:p>
        </p:txBody>
      </p:sp>
      <p:sp>
        <p:nvSpPr>
          <p:cNvPr id="13" name="TextBox 12"/>
          <p:cNvSpPr txBox="1"/>
          <p:nvPr/>
        </p:nvSpPr>
        <p:spPr>
          <a:xfrm>
            <a:off x="777240" y="2441448"/>
            <a:ext cx="4892040" cy="3566160"/>
          </a:xfrm>
          <a:prstGeom prst="rect">
            <a:avLst/>
          </a:prstGeom>
          <a:noFill/>
        </p:spPr>
        <p:txBody>
          <a:bodyPr wrap="square">
            <a:spAutoFit/>
          </a:bodyPr>
          <a:lstStyle/>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Carry source system, doc ID, version, owner, classification, ingest date</a:t>
            </a:r>
          </a:p>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Documents:</a:t>
            </a:r>
            <a:r>
              <a:rPr sz="1500" b="0" i="0">
                <a:solidFill>
                  <a:srgbClr val="1A1A1A"/>
                </a:solidFill>
                <a:latin typeface="Avenir Next"/>
              </a:rPr>
              <a:t> page number, bounding box, token indices</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Provenance is a continuous rail, not a final citation step</a:t>
            </a:r>
          </a:p>
        </p:txBody>
      </p:sp>
      <p:sp>
        <p:nvSpPr>
          <p:cNvPr id="14" name="Rounded Rectangle 13"/>
          <p:cNvSpPr/>
          <p:nvPr/>
        </p:nvSpPr>
        <p:spPr>
          <a:xfrm>
            <a:off x="6245352" y="1664208"/>
            <a:ext cx="5440680" cy="4526280"/>
          </a:xfrm>
          <a:prstGeom prst="roundRect">
            <a:avLst>
              <a:gd name="adj" fmla="val 45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5" name="Rectangle 14"/>
          <p:cNvSpPr/>
          <p:nvPr/>
        </p:nvSpPr>
        <p:spPr>
          <a:xfrm>
            <a:off x="6519672" y="2215261"/>
            <a:ext cx="1097280" cy="3175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519672" y="1847088"/>
            <a:ext cx="4892040" cy="365760"/>
          </a:xfrm>
          <a:prstGeom prst="rect">
            <a:avLst/>
          </a:prstGeom>
          <a:noFill/>
        </p:spPr>
        <p:txBody>
          <a:bodyPr wrap="square" anchor="t" lIns="0" rIns="0" tIns="0" bIns="0">
            <a:spAutoFit/>
          </a:bodyPr>
          <a:lstStyle/>
          <a:p>
            <a:pPr algn="l">
              <a:lnSpc>
                <a:spcPct val="100000"/>
              </a:lnSpc>
            </a:pPr>
            <a:r>
              <a:rPr sz="1700" b="1" i="0">
                <a:solidFill>
                  <a:srgbClr val="1A1A1A"/>
                </a:solidFill>
                <a:latin typeface="Avenir Next"/>
              </a:rPr>
              <a:t>Better grounding at ingest</a:t>
            </a:r>
          </a:p>
        </p:txBody>
      </p:sp>
      <p:sp>
        <p:nvSpPr>
          <p:cNvPr id="17" name="TextBox 16"/>
          <p:cNvSpPr txBox="1"/>
          <p:nvPr/>
        </p:nvSpPr>
        <p:spPr>
          <a:xfrm>
            <a:off x="6519672" y="2441448"/>
            <a:ext cx="4892040" cy="3566160"/>
          </a:xfrm>
          <a:prstGeom prst="rect">
            <a:avLst/>
          </a:prstGeom>
          <a:noFill/>
        </p:spPr>
        <p:txBody>
          <a:bodyPr wrap="square">
            <a:spAutoFit/>
          </a:bodyPr>
          <a:lstStyle/>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Contextual retrieval: prepend LLM-written context blurb per chunk</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Applied before embedding AND before BM25 indexing</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-49% failed retrievals; -67% with reranking (Anthropic 2024)</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Prompt caching makes per-chunk context affordable</a:t>
            </a:r>
          </a:p>
        </p:txBody>
      </p:sp>
    </p:spTree>
  </p:cSld>
  <p:clrMapOvr>
    <a:masterClrMapping/>
  </p:clrMapOvr>
</p:sld>
</file>

<file path=ppt/slides/slide36.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4 · PRODUCTION REALITY</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Evaluating the answer: the RAG triad</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36</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5989320"/>
            <a:ext cx="11155680" cy="320040"/>
          </a:xfrm>
          <a:prstGeom prst="rect">
            <a:avLst/>
          </a:prstGeom>
          <a:noFill/>
        </p:spPr>
        <p:txBody>
          <a:bodyPr wrap="square" anchor="t" lIns="0" rIns="0" tIns="0" bIns="0">
            <a:spAutoFit/>
          </a:bodyPr>
          <a:lstStyle/>
          <a:p>
            <a:pPr algn="l">
              <a:lnSpc>
                <a:spcPct val="100000"/>
              </a:lnSpc>
            </a:pPr>
            <a:r>
              <a:rPr sz="1200" b="0" i="1">
                <a:solidFill>
                  <a:srgbClr val="6B6B66"/>
                </a:solidFill>
                <a:latin typeface="Avenir Next"/>
              </a:rPr>
              <a:t>TruLens RAG triad; RAGAS splits retrieval-side vs generation-side metrics</a:t>
            </a:r>
          </a:p>
        </p:txBody>
      </p:sp>
      <p:sp>
        <p:nvSpPr>
          <p:cNvPr id="11" name="Rectangle 10"/>
          <p:cNvSpPr/>
          <p:nvPr/>
        </p:nvSpPr>
        <p:spPr>
          <a:xfrm rot="7644321">
            <a:off x="1426379" y="3507740"/>
            <a:ext cx="3913802" cy="2540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Rectangle 11"/>
          <p:cNvSpPr/>
          <p:nvPr/>
        </p:nvSpPr>
        <p:spPr>
          <a:xfrm rot="3155679">
            <a:off x="3803819" y="3507740"/>
            <a:ext cx="3913802" cy="2540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2194560" y="5062220"/>
            <a:ext cx="4754880" cy="2540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ounded Rectangle 13"/>
          <p:cNvSpPr/>
          <p:nvPr/>
        </p:nvSpPr>
        <p:spPr>
          <a:xfrm>
            <a:off x="3429000" y="1440180"/>
            <a:ext cx="2286000" cy="1051560"/>
          </a:xfrm>
          <a:prstGeom prst="roundRect">
            <a:avLst>
              <a:gd name="adj" fmla="val 9000"/>
            </a:avLst>
          </a:prstGeom>
          <a:solidFill>
            <a:srgbClr val="FFFFFF"/>
          </a:solidFill>
          <a:ln w="254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5" name="TextBox 14"/>
          <p:cNvSpPr txBox="1"/>
          <p:nvPr/>
        </p:nvSpPr>
        <p:spPr>
          <a:xfrm>
            <a:off x="3538728" y="1513332"/>
            <a:ext cx="2066544" cy="320040"/>
          </a:xfrm>
          <a:prstGeom prst="rect">
            <a:avLst/>
          </a:prstGeom>
          <a:noFill/>
        </p:spPr>
        <p:txBody>
          <a:bodyPr wrap="square" anchor="t" lIns="0" rIns="0" tIns="0" bIns="0">
            <a:spAutoFit/>
          </a:bodyPr>
          <a:lstStyle/>
          <a:p>
            <a:pPr algn="ctr">
              <a:lnSpc>
                <a:spcPct val="100000"/>
              </a:lnSpc>
            </a:pPr>
            <a:r>
              <a:rPr sz="1400" b="1" i="0">
                <a:solidFill>
                  <a:srgbClr val="2BB5A0"/>
                </a:solidFill>
                <a:latin typeface="Avenir Next"/>
              </a:rPr>
              <a:t>Context relevance</a:t>
            </a:r>
          </a:p>
        </p:txBody>
      </p:sp>
      <p:sp>
        <p:nvSpPr>
          <p:cNvPr id="16" name="TextBox 15"/>
          <p:cNvSpPr txBox="1"/>
          <p:nvPr/>
        </p:nvSpPr>
        <p:spPr>
          <a:xfrm>
            <a:off x="3538728" y="1824228"/>
            <a:ext cx="2066544" cy="594360"/>
          </a:xfrm>
          <a:prstGeom prst="rect">
            <a:avLst/>
          </a:prstGeom>
          <a:noFill/>
        </p:spPr>
        <p:txBody>
          <a:bodyPr wrap="square" anchor="t" lIns="0" rIns="0" tIns="0" bIns="0">
            <a:spAutoFit/>
          </a:bodyPr>
          <a:lstStyle/>
          <a:p>
            <a:pPr algn="ctr">
              <a:lnSpc>
                <a:spcPct val="95000"/>
              </a:lnSpc>
            </a:pPr>
            <a:r>
              <a:rPr sz="1050" b="0" i="0">
                <a:solidFill>
                  <a:srgbClr val="1A1A1A"/>
                </a:solidFill>
                <a:latin typeface="Avenir Next"/>
              </a:rPr>
              <a:t>did we retrieve the right evidence?</a:t>
            </a:r>
          </a:p>
        </p:txBody>
      </p:sp>
      <p:sp>
        <p:nvSpPr>
          <p:cNvPr id="17" name="TextBox 16"/>
          <p:cNvSpPr txBox="1"/>
          <p:nvPr/>
        </p:nvSpPr>
        <p:spPr>
          <a:xfrm>
            <a:off x="3429000" y="2546604"/>
            <a:ext cx="2286000" cy="274320"/>
          </a:xfrm>
          <a:prstGeom prst="rect">
            <a:avLst/>
          </a:prstGeom>
          <a:noFill/>
        </p:spPr>
        <p:txBody>
          <a:bodyPr wrap="square" anchor="t" lIns="0" rIns="0" tIns="0" bIns="0">
            <a:spAutoFit/>
          </a:bodyPr>
          <a:lstStyle/>
          <a:p>
            <a:pPr algn="ctr">
              <a:lnSpc>
                <a:spcPct val="100000"/>
              </a:lnSpc>
            </a:pPr>
            <a:r>
              <a:rPr sz="1000" b="1" i="0">
                <a:solidFill>
                  <a:srgbClr val="6B6B66"/>
                </a:solidFill>
                <a:latin typeface="Avenir Next"/>
              </a:rPr>
              <a:t>diagnoses RETRIEVAL</a:t>
            </a:r>
          </a:p>
        </p:txBody>
      </p:sp>
      <p:sp>
        <p:nvSpPr>
          <p:cNvPr id="18" name="Rounded Rectangle 17"/>
          <p:cNvSpPr/>
          <p:nvPr/>
        </p:nvSpPr>
        <p:spPr>
          <a:xfrm>
            <a:off x="1051560" y="4549140"/>
            <a:ext cx="2286000" cy="1051560"/>
          </a:xfrm>
          <a:prstGeom prst="roundRect">
            <a:avLst>
              <a:gd name="adj" fmla="val 9000"/>
            </a:avLst>
          </a:prstGeom>
          <a:solidFill>
            <a:srgbClr val="FFFFFF"/>
          </a:solidFill>
          <a:ln w="25400">
            <a:solidFill>
              <a:srgbClr val="E8683A"/>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9" name="TextBox 18"/>
          <p:cNvSpPr txBox="1"/>
          <p:nvPr/>
        </p:nvSpPr>
        <p:spPr>
          <a:xfrm>
            <a:off x="1161288" y="4622292"/>
            <a:ext cx="2066544" cy="320040"/>
          </a:xfrm>
          <a:prstGeom prst="rect">
            <a:avLst/>
          </a:prstGeom>
          <a:noFill/>
        </p:spPr>
        <p:txBody>
          <a:bodyPr wrap="square" anchor="t" lIns="0" rIns="0" tIns="0" bIns="0">
            <a:spAutoFit/>
          </a:bodyPr>
          <a:lstStyle/>
          <a:p>
            <a:pPr algn="ctr">
              <a:lnSpc>
                <a:spcPct val="100000"/>
              </a:lnSpc>
            </a:pPr>
            <a:r>
              <a:rPr sz="1400" b="1" i="0">
                <a:solidFill>
                  <a:srgbClr val="E8683A"/>
                </a:solidFill>
                <a:latin typeface="Avenir Next"/>
              </a:rPr>
              <a:t>Groundedness</a:t>
            </a:r>
          </a:p>
        </p:txBody>
      </p:sp>
      <p:sp>
        <p:nvSpPr>
          <p:cNvPr id="20" name="TextBox 19"/>
          <p:cNvSpPr txBox="1"/>
          <p:nvPr/>
        </p:nvSpPr>
        <p:spPr>
          <a:xfrm>
            <a:off x="1161288" y="4933188"/>
            <a:ext cx="2066544" cy="594360"/>
          </a:xfrm>
          <a:prstGeom prst="rect">
            <a:avLst/>
          </a:prstGeom>
          <a:noFill/>
        </p:spPr>
        <p:txBody>
          <a:bodyPr wrap="square" anchor="t" lIns="0" rIns="0" tIns="0" bIns="0">
            <a:spAutoFit/>
          </a:bodyPr>
          <a:lstStyle/>
          <a:p>
            <a:pPr algn="ctr">
              <a:lnSpc>
                <a:spcPct val="95000"/>
              </a:lnSpc>
            </a:pPr>
            <a:r>
              <a:rPr sz="1050" b="0" i="0">
                <a:solidFill>
                  <a:srgbClr val="1A1A1A"/>
                </a:solidFill>
                <a:latin typeface="Avenir Next"/>
              </a:rPr>
              <a:t>is every claim supported by the context?</a:t>
            </a:r>
          </a:p>
        </p:txBody>
      </p:sp>
      <p:sp>
        <p:nvSpPr>
          <p:cNvPr id="21" name="TextBox 20"/>
          <p:cNvSpPr txBox="1"/>
          <p:nvPr/>
        </p:nvSpPr>
        <p:spPr>
          <a:xfrm>
            <a:off x="1051560" y="5655564"/>
            <a:ext cx="2286000" cy="274320"/>
          </a:xfrm>
          <a:prstGeom prst="rect">
            <a:avLst/>
          </a:prstGeom>
          <a:noFill/>
        </p:spPr>
        <p:txBody>
          <a:bodyPr wrap="square" anchor="t" lIns="0" rIns="0" tIns="0" bIns="0">
            <a:spAutoFit/>
          </a:bodyPr>
          <a:lstStyle/>
          <a:p>
            <a:pPr algn="ctr">
              <a:lnSpc>
                <a:spcPct val="100000"/>
              </a:lnSpc>
            </a:pPr>
            <a:r>
              <a:rPr sz="1000" b="1" i="0">
                <a:solidFill>
                  <a:srgbClr val="6B6B66"/>
                </a:solidFill>
                <a:latin typeface="Avenir Next"/>
              </a:rPr>
              <a:t>diagnoses HALLUCINATION</a:t>
            </a:r>
          </a:p>
        </p:txBody>
      </p:sp>
      <p:sp>
        <p:nvSpPr>
          <p:cNvPr id="22" name="Rounded Rectangle 21"/>
          <p:cNvSpPr/>
          <p:nvPr/>
        </p:nvSpPr>
        <p:spPr>
          <a:xfrm>
            <a:off x="5806440" y="4549140"/>
            <a:ext cx="2286000" cy="1051560"/>
          </a:xfrm>
          <a:prstGeom prst="roundRect">
            <a:avLst>
              <a:gd name="adj" fmla="val 9000"/>
            </a:avLst>
          </a:prstGeom>
          <a:solidFill>
            <a:srgbClr val="FFFFFF"/>
          </a:solidFill>
          <a:ln w="25400">
            <a:solidFill>
              <a:srgbClr val="3F7FBF"/>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3" name="TextBox 22"/>
          <p:cNvSpPr txBox="1"/>
          <p:nvPr/>
        </p:nvSpPr>
        <p:spPr>
          <a:xfrm>
            <a:off x="5916168" y="4622292"/>
            <a:ext cx="2066544" cy="320040"/>
          </a:xfrm>
          <a:prstGeom prst="rect">
            <a:avLst/>
          </a:prstGeom>
          <a:noFill/>
        </p:spPr>
        <p:txBody>
          <a:bodyPr wrap="square" anchor="t" lIns="0" rIns="0" tIns="0" bIns="0">
            <a:spAutoFit/>
          </a:bodyPr>
          <a:lstStyle/>
          <a:p>
            <a:pPr algn="ctr">
              <a:lnSpc>
                <a:spcPct val="100000"/>
              </a:lnSpc>
            </a:pPr>
            <a:r>
              <a:rPr sz="1400" b="1" i="0">
                <a:solidFill>
                  <a:srgbClr val="3F7FBF"/>
                </a:solidFill>
                <a:latin typeface="Avenir Next"/>
              </a:rPr>
              <a:t>Answer relevance</a:t>
            </a:r>
          </a:p>
        </p:txBody>
      </p:sp>
      <p:sp>
        <p:nvSpPr>
          <p:cNvPr id="24" name="TextBox 23"/>
          <p:cNvSpPr txBox="1"/>
          <p:nvPr/>
        </p:nvSpPr>
        <p:spPr>
          <a:xfrm>
            <a:off x="5916168" y="4933188"/>
            <a:ext cx="2066544" cy="594360"/>
          </a:xfrm>
          <a:prstGeom prst="rect">
            <a:avLst/>
          </a:prstGeom>
          <a:noFill/>
        </p:spPr>
        <p:txBody>
          <a:bodyPr wrap="square" anchor="t" lIns="0" rIns="0" tIns="0" bIns="0">
            <a:spAutoFit/>
          </a:bodyPr>
          <a:lstStyle/>
          <a:p>
            <a:pPr algn="ctr">
              <a:lnSpc>
                <a:spcPct val="95000"/>
              </a:lnSpc>
            </a:pPr>
            <a:r>
              <a:rPr sz="1050" b="0" i="0">
                <a:solidFill>
                  <a:srgbClr val="1A1A1A"/>
                </a:solidFill>
                <a:latin typeface="Avenir Next"/>
              </a:rPr>
              <a:t>does the answer address the question?</a:t>
            </a:r>
          </a:p>
        </p:txBody>
      </p:sp>
      <p:sp>
        <p:nvSpPr>
          <p:cNvPr id="25" name="TextBox 24"/>
          <p:cNvSpPr txBox="1"/>
          <p:nvPr/>
        </p:nvSpPr>
        <p:spPr>
          <a:xfrm>
            <a:off x="5806440" y="5655564"/>
            <a:ext cx="2286000" cy="274320"/>
          </a:xfrm>
          <a:prstGeom prst="rect">
            <a:avLst/>
          </a:prstGeom>
          <a:noFill/>
        </p:spPr>
        <p:txBody>
          <a:bodyPr wrap="square" anchor="t" lIns="0" rIns="0" tIns="0" bIns="0">
            <a:spAutoFit/>
          </a:bodyPr>
          <a:lstStyle/>
          <a:p>
            <a:pPr algn="ctr">
              <a:lnSpc>
                <a:spcPct val="100000"/>
              </a:lnSpc>
            </a:pPr>
            <a:r>
              <a:rPr sz="1000" b="1" i="0">
                <a:solidFill>
                  <a:srgbClr val="6B6B66"/>
                </a:solidFill>
                <a:latin typeface="Avenir Next"/>
              </a:rPr>
              <a:t>diagnoses TASK RESOLUTION</a:t>
            </a:r>
          </a:p>
        </p:txBody>
      </p:sp>
      <p:sp>
        <p:nvSpPr>
          <p:cNvPr id="26" name="TextBox 25"/>
          <p:cNvSpPr txBox="1"/>
          <p:nvPr/>
        </p:nvSpPr>
        <p:spPr>
          <a:xfrm>
            <a:off x="3429000" y="3337559"/>
            <a:ext cx="2286000" cy="731520"/>
          </a:xfrm>
          <a:prstGeom prst="rect">
            <a:avLst/>
          </a:prstGeom>
          <a:noFill/>
        </p:spPr>
        <p:txBody>
          <a:bodyPr wrap="square" anchor="t" lIns="0" rIns="0" tIns="0" bIns="0">
            <a:spAutoFit/>
          </a:bodyPr>
          <a:lstStyle/>
          <a:p>
            <a:pPr algn="ctr">
              <a:lnSpc>
                <a:spcPct val="100000"/>
              </a:lnSpc>
            </a:pPr>
            <a:r>
              <a:rPr sz="1500" b="1" i="0">
                <a:solidFill>
                  <a:srgbClr val="1A1A1A"/>
                </a:solidFill>
                <a:latin typeface="Avenir Next"/>
              </a:rPr>
              <a:t>Trustworthy</a:t>
            </a:r>
          </a:p>
          <a:p>
            <a:pPr algn="ctr">
              <a:lnSpc>
                <a:spcPct val="100000"/>
              </a:lnSpc>
            </a:pPr>
            <a:r>
              <a:rPr sz="1500" b="1" i="0">
                <a:solidFill>
                  <a:srgbClr val="1A1A1A"/>
                </a:solidFill>
                <a:latin typeface="Avenir Next"/>
              </a:rPr>
              <a:t>answer</a:t>
            </a:r>
          </a:p>
        </p:txBody>
      </p:sp>
      <p:sp>
        <p:nvSpPr>
          <p:cNvPr id="27" name="Rounded Rectangle 26"/>
          <p:cNvSpPr/>
          <p:nvPr/>
        </p:nvSpPr>
        <p:spPr>
          <a:xfrm>
            <a:off x="8458200" y="2103120"/>
            <a:ext cx="3200400" cy="3108960"/>
          </a:xfrm>
          <a:prstGeom prst="roundRect">
            <a:avLst>
              <a:gd name="adj" fmla="val 6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28" name="TextBox 27"/>
          <p:cNvSpPr txBox="1"/>
          <p:nvPr/>
        </p:nvSpPr>
        <p:spPr>
          <a:xfrm>
            <a:off x="8686800" y="2286000"/>
            <a:ext cx="2743200" cy="2743200"/>
          </a:xfrm>
          <a:prstGeom prst="rect">
            <a:avLst/>
          </a:prstGeom>
          <a:noFill/>
        </p:spPr>
        <p:txBody>
          <a:bodyPr wrap="square" anchor="t" lIns="0" rIns="0" tIns="0" bIns="0">
            <a:spAutoFit/>
          </a:bodyPr>
          <a:lstStyle/>
          <a:p>
            <a:pPr algn="l">
              <a:lnSpc>
                <a:spcPct val="110000"/>
              </a:lnSpc>
            </a:pPr>
            <a:r>
              <a:rPr sz="1250" b="0" i="0">
                <a:solidFill>
                  <a:srgbClr val="1A1A1A"/>
                </a:solidFill>
                <a:latin typeface="Avenir Next"/>
              </a:rPr>
              <a:t>RAGAS maps metrics to sides:</a:t>
            </a:r>
          </a:p>
          <a:p>
            <a:pPr algn="l">
              <a:lnSpc>
                <a:spcPct val="110000"/>
              </a:lnSpc>
            </a:pPr>
            <a:r>
              <a:rPr sz="1250" b="0" i="0">
                <a:solidFill>
                  <a:srgbClr val="1A1A1A"/>
                </a:solidFill>
                <a:latin typeface="Avenir Next"/>
              </a:rPr>
              <a:t/>
            </a:r>
          </a:p>
          <a:p>
            <a:pPr algn="l">
              <a:lnSpc>
                <a:spcPct val="110000"/>
              </a:lnSpc>
            </a:pPr>
            <a:r>
              <a:rPr sz="1250" b="0" i="0">
                <a:solidFill>
                  <a:srgbClr val="1A1A1A"/>
                </a:solidFill>
                <a:latin typeface="Avenir Next"/>
              </a:rPr>
              <a:t>Retrieval side — context precision &amp; recall</a:t>
            </a:r>
          </a:p>
          <a:p>
            <a:pPr algn="l">
              <a:lnSpc>
                <a:spcPct val="110000"/>
              </a:lnSpc>
            </a:pPr>
            <a:r>
              <a:rPr sz="1250" b="0" i="0">
                <a:solidFill>
                  <a:srgbClr val="1A1A1A"/>
                </a:solidFill>
                <a:latin typeface="Avenir Next"/>
              </a:rPr>
              <a:t/>
            </a:r>
          </a:p>
          <a:p>
            <a:pPr algn="l">
              <a:lnSpc>
                <a:spcPct val="110000"/>
              </a:lnSpc>
            </a:pPr>
            <a:r>
              <a:rPr sz="1250" b="0" i="0">
                <a:solidFill>
                  <a:srgbClr val="1A1A1A"/>
                </a:solidFill>
                <a:latin typeface="Avenir Next"/>
              </a:rPr>
              <a:t>Generation side — faithfulness &amp; answer relevance</a:t>
            </a:r>
          </a:p>
          <a:p>
            <a:pPr algn="l">
              <a:lnSpc>
                <a:spcPct val="110000"/>
              </a:lnSpc>
            </a:pPr>
            <a:r>
              <a:rPr sz="1250" b="0" i="0">
                <a:solidFill>
                  <a:srgbClr val="1A1A1A"/>
                </a:solidFill>
                <a:latin typeface="Avenir Next"/>
              </a:rPr>
              <a:t/>
            </a:r>
          </a:p>
          <a:p>
            <a:pPr algn="l">
              <a:lnSpc>
                <a:spcPct val="110000"/>
              </a:lnSpc>
            </a:pPr>
            <a:r>
              <a:rPr sz="1250" b="0" i="0">
                <a:solidFill>
                  <a:srgbClr val="1A1A1A"/>
                </a:solidFill>
                <a:latin typeface="Avenir Next"/>
              </a:rPr>
              <a:t>A bad score tells you WHICH layer to fix.</a:t>
            </a:r>
          </a:p>
        </p:txBody>
      </p:sp>
    </p:spTree>
  </p:cSld>
  <p:clrMapOvr>
    <a:masterClrMapping/>
  </p:clrMapOvr>
</p:sld>
</file>

<file path=ppt/slides/slide37.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4 · PRODUCTION REALITY</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Evaluate the trajectory, not just the answer</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37</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Rounded Rectangle 9"/>
          <p:cNvSpPr/>
          <p:nvPr/>
        </p:nvSpPr>
        <p:spPr>
          <a:xfrm>
            <a:off x="502920" y="1664208"/>
            <a:ext cx="5440680" cy="4526280"/>
          </a:xfrm>
          <a:prstGeom prst="roundRect">
            <a:avLst>
              <a:gd name="adj" fmla="val 45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1" name="Rectangle 10"/>
          <p:cNvSpPr/>
          <p:nvPr/>
        </p:nvSpPr>
        <p:spPr>
          <a:xfrm>
            <a:off x="777240" y="2215261"/>
            <a:ext cx="1097280" cy="3175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777240" y="1847088"/>
            <a:ext cx="4892040" cy="365760"/>
          </a:xfrm>
          <a:prstGeom prst="rect">
            <a:avLst/>
          </a:prstGeom>
          <a:noFill/>
        </p:spPr>
        <p:txBody>
          <a:bodyPr wrap="square" anchor="t" lIns="0" rIns="0" tIns="0" bIns="0">
            <a:spAutoFit/>
          </a:bodyPr>
          <a:lstStyle/>
          <a:p>
            <a:pPr algn="l">
              <a:lnSpc>
                <a:spcPct val="100000"/>
              </a:lnSpc>
            </a:pPr>
            <a:r>
              <a:rPr sz="1700" b="1" i="0">
                <a:solidFill>
                  <a:srgbClr val="1A1A1A"/>
                </a:solidFill>
                <a:latin typeface="Avenir Next"/>
              </a:rPr>
              <a:t>Trajectory metrics</a:t>
            </a:r>
          </a:p>
        </p:txBody>
      </p:sp>
      <p:sp>
        <p:nvSpPr>
          <p:cNvPr id="13" name="TextBox 12"/>
          <p:cNvSpPr txBox="1"/>
          <p:nvPr/>
        </p:nvSpPr>
        <p:spPr>
          <a:xfrm>
            <a:off x="777240" y="2441448"/>
            <a:ext cx="4892040" cy="3566160"/>
          </a:xfrm>
          <a:prstGeom prst="rect">
            <a:avLst/>
          </a:prstGeom>
          <a:noFill/>
        </p:spPr>
        <p:txBody>
          <a:bodyPr wrap="square">
            <a:spAutoFit/>
          </a:bodyPr>
          <a:lstStyle/>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Tool-call correctness: right tool, right arguments, right order</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Hop count and loop detection: did it converge or thrash?</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Retrieval decisions: search when needed, skip when memory suffices</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Cost per query: tokens and latency across the whole loop</a:t>
            </a:r>
          </a:p>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Business:</a:t>
            </a:r>
            <a:r>
              <a:rPr sz="1500" b="0" i="0">
                <a:solidFill>
                  <a:srgbClr val="1A1A1A"/>
                </a:solidFill>
                <a:latin typeface="Avenir Next"/>
              </a:rPr>
              <a:t> cost per resolved query, deflection rate, time-to-insight</a:t>
            </a:r>
          </a:p>
        </p:txBody>
      </p:sp>
      <p:sp>
        <p:nvSpPr>
          <p:cNvPr id="14" name="Rounded Rectangle 13"/>
          <p:cNvSpPr/>
          <p:nvPr/>
        </p:nvSpPr>
        <p:spPr>
          <a:xfrm>
            <a:off x="6245352" y="1664208"/>
            <a:ext cx="5440680" cy="4526280"/>
          </a:xfrm>
          <a:prstGeom prst="roundRect">
            <a:avLst>
              <a:gd name="adj" fmla="val 45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5" name="Rectangle 14"/>
          <p:cNvSpPr/>
          <p:nvPr/>
        </p:nvSpPr>
        <p:spPr>
          <a:xfrm>
            <a:off x="6519672" y="2215261"/>
            <a:ext cx="1097280" cy="3175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519672" y="1847088"/>
            <a:ext cx="4892040" cy="365760"/>
          </a:xfrm>
          <a:prstGeom prst="rect">
            <a:avLst/>
          </a:prstGeom>
          <a:noFill/>
        </p:spPr>
        <p:txBody>
          <a:bodyPr wrap="square" anchor="t" lIns="0" rIns="0" tIns="0" bIns="0">
            <a:spAutoFit/>
          </a:bodyPr>
          <a:lstStyle/>
          <a:p>
            <a:pPr algn="l">
              <a:lnSpc>
                <a:spcPct val="100000"/>
              </a:lnSpc>
            </a:pPr>
            <a:r>
              <a:rPr sz="1700" b="1" i="0">
                <a:solidFill>
                  <a:srgbClr val="1A1A1A"/>
                </a:solidFill>
                <a:latin typeface="Avenir Next"/>
              </a:rPr>
              <a:t>Benchmarks</a:t>
            </a:r>
          </a:p>
        </p:txBody>
      </p:sp>
      <p:sp>
        <p:nvSpPr>
          <p:cNvPr id="17" name="TextBox 16"/>
          <p:cNvSpPr txBox="1"/>
          <p:nvPr/>
        </p:nvSpPr>
        <p:spPr>
          <a:xfrm>
            <a:off x="6519672" y="2441448"/>
            <a:ext cx="4892040" cy="3566160"/>
          </a:xfrm>
          <a:prstGeom prst="rect">
            <a:avLst/>
          </a:prstGeom>
          <a:noFill/>
        </p:spPr>
        <p:txBody>
          <a:bodyPr wrap="square">
            <a:spAutoFit/>
          </a:bodyPr>
          <a:lstStyle/>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HotpotQA: the classic 2-hop multi-hop QA benchmark</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MultiHop-RAG: inference, comparison, temporal, null (arXiv:2401.15391)</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Meta CRAG: 4,409 QAs, 5 domains, 8 question types</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CRAG includes false-premise questions; hallucination penalized</a:t>
            </a:r>
          </a:p>
        </p:txBody>
      </p:sp>
    </p:spTree>
  </p:cSld>
  <p:clrMapOvr>
    <a:masterClrMapping/>
  </p:clrMapOvr>
</p:sld>
</file>

<file path=ppt/slides/slide38.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4 · PRODUCTION REALITY</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Observability: trace the loop</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38</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801368"/>
            <a:ext cx="11064240" cy="4480560"/>
          </a:xfrm>
          <a:prstGeom prst="rect">
            <a:avLst/>
          </a:prstGeom>
          <a:noFill/>
        </p:spPr>
        <p:txBody>
          <a:bodyPr wrap="square">
            <a:spAutoFit/>
          </a:bodyPr>
          <a:lstStyle/>
          <a:p>
            <a:pPr algn="l" marL="256032" indent="-256032">
              <a:lnSpc>
                <a:spcPct val="108000"/>
              </a:lnSpc>
              <a:spcAft>
                <a:spcPts val="1400"/>
              </a:spcAft>
            </a:pPr>
            <a:r>
              <a:rPr sz="1700" b="1" i="0">
                <a:solidFill>
                  <a:srgbClr val="E8683A"/>
                </a:solidFill>
                <a:latin typeface="Avenir Next"/>
              </a:rPr>
              <a:t>▪  </a:t>
            </a:r>
            <a:r>
              <a:rPr sz="1700" b="1" i="0">
                <a:solidFill>
                  <a:srgbClr val="1A1A1A"/>
                </a:solidFill>
                <a:latin typeface="Avenir Next"/>
              </a:rPr>
              <a:t>Baseline:</a:t>
            </a:r>
            <a:r>
              <a:rPr sz="1700" b="0" i="0">
                <a:solidFill>
                  <a:srgbClr val="1A1A1A"/>
                </a:solidFill>
                <a:latin typeface="Avenir Next"/>
              </a:rPr>
              <a:t> OpenTelemetry GenAI semantic conventions — gen_ai.* spans: model, tokens, tool calls — cost derived from token counts</a:t>
            </a:r>
          </a:p>
          <a:p>
            <a:pPr algn="l" marL="256032" indent="-256032">
              <a:lnSpc>
                <a:spcPct val="108000"/>
              </a:lnSpc>
              <a:spcAft>
                <a:spcPts val="1400"/>
              </a:spcAft>
            </a:pPr>
            <a:r>
              <a:rPr sz="1700" b="1" i="0">
                <a:solidFill>
                  <a:srgbClr val="E8683A"/>
                </a:solidFill>
                <a:latin typeface="Avenir Next"/>
              </a:rPr>
              <a:t>▪  </a:t>
            </a:r>
            <a:r>
              <a:rPr sz="1700" b="1" i="0">
                <a:solidFill>
                  <a:srgbClr val="1A1A1A"/>
                </a:solidFill>
                <a:latin typeface="Avenir Next"/>
              </a:rPr>
              <a:t>Granularity:</a:t>
            </a:r>
            <a:r>
              <a:rPr sz="1700" b="0" i="0">
                <a:solidFill>
                  <a:srgbClr val="1A1A1A"/>
                </a:solidFill>
                <a:latin typeface="Avenir Next"/>
              </a:rPr>
              <a:t> one span per retrieval hop, grader verdict, and query rewrite</a:t>
            </a:r>
          </a:p>
          <a:p>
            <a:pPr algn="l" marL="256032" indent="-256032">
              <a:lnSpc>
                <a:spcPct val="108000"/>
              </a:lnSpc>
              <a:spcAft>
                <a:spcPts val="1400"/>
              </a:spcAft>
            </a:pPr>
            <a:r>
              <a:rPr sz="1700" b="1" i="0">
                <a:solidFill>
                  <a:srgbClr val="E8683A"/>
                </a:solidFill>
                <a:latin typeface="Avenir Next"/>
              </a:rPr>
              <a:t>▪  </a:t>
            </a:r>
            <a:r>
              <a:rPr sz="1700" b="1" i="0">
                <a:solidFill>
                  <a:srgbClr val="1A1A1A"/>
                </a:solidFill>
                <a:latin typeface="Avenir Next"/>
              </a:rPr>
              <a:t>Tooling:</a:t>
            </a:r>
            <a:r>
              <a:rPr sz="1700" b="0" i="0">
                <a:solidFill>
                  <a:srgbClr val="1A1A1A"/>
                </a:solidFill>
                <a:latin typeface="Avenir Next"/>
              </a:rPr>
              <a:t> LangSmith (managed) vs Langfuse (OSS) vs Arize Phoenix (OTel-native OSS)</a:t>
            </a:r>
          </a:p>
          <a:p>
            <a:pPr algn="l" marL="256032" indent="-256032">
              <a:lnSpc>
                <a:spcPct val="108000"/>
              </a:lnSpc>
              <a:spcAft>
                <a:spcPts val="1400"/>
              </a:spcAft>
            </a:pPr>
            <a:r>
              <a:rPr sz="1700" b="1" i="0">
                <a:solidFill>
                  <a:srgbClr val="E8683A"/>
                </a:solidFill>
                <a:latin typeface="Avenir Next"/>
              </a:rPr>
              <a:t>▪  </a:t>
            </a:r>
            <a:r>
              <a:rPr sz="1700" b="1" i="0">
                <a:solidFill>
                  <a:srgbClr val="1A1A1A"/>
                </a:solidFill>
                <a:latin typeface="Avenir Next"/>
              </a:rPr>
              <a:t>Alerting:</a:t>
            </a:r>
            <a:r>
              <a:rPr sz="1700" b="0" i="0">
                <a:solidFill>
                  <a:srgbClr val="1A1A1A"/>
                </a:solidFill>
                <a:latin typeface="Avenir Next"/>
              </a:rPr>
              <a:t> trigger on loop count and token budget, not just errors</a:t>
            </a:r>
          </a:p>
        </p:txBody>
      </p:sp>
    </p:spTree>
  </p:cSld>
  <p:clrMapOvr>
    <a:masterClrMapping/>
  </p:clrMapOvr>
</p:sld>
</file>

<file path=ppt/slides/slide39.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4 · PRODUCTION REALITY</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Governance: retrieval is an access-control surface</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39</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Rounded Rectangle 9"/>
          <p:cNvSpPr/>
          <p:nvPr/>
        </p:nvSpPr>
        <p:spPr>
          <a:xfrm>
            <a:off x="502920" y="1664208"/>
            <a:ext cx="5440680" cy="4526280"/>
          </a:xfrm>
          <a:prstGeom prst="roundRect">
            <a:avLst>
              <a:gd name="adj" fmla="val 45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1" name="Rectangle 10"/>
          <p:cNvSpPr/>
          <p:nvPr/>
        </p:nvSpPr>
        <p:spPr>
          <a:xfrm>
            <a:off x="777240" y="2215261"/>
            <a:ext cx="1097280" cy="3175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777240" y="1847088"/>
            <a:ext cx="4892040" cy="365760"/>
          </a:xfrm>
          <a:prstGeom prst="rect">
            <a:avLst/>
          </a:prstGeom>
          <a:noFill/>
        </p:spPr>
        <p:txBody>
          <a:bodyPr wrap="square" anchor="t" lIns="0" rIns="0" tIns="0" bIns="0">
            <a:spAutoFit/>
          </a:bodyPr>
          <a:lstStyle/>
          <a:p>
            <a:pPr algn="l">
              <a:lnSpc>
                <a:spcPct val="100000"/>
              </a:lnSpc>
            </a:pPr>
            <a:r>
              <a:rPr sz="1700" b="1" i="0">
                <a:solidFill>
                  <a:srgbClr val="1A1A1A"/>
                </a:solidFill>
                <a:latin typeface="Avenir Next"/>
              </a:rPr>
              <a:t>Enforce at three points</a:t>
            </a:r>
          </a:p>
        </p:txBody>
      </p:sp>
      <p:sp>
        <p:nvSpPr>
          <p:cNvPr id="13" name="TextBox 12"/>
          <p:cNvSpPr txBox="1"/>
          <p:nvPr/>
        </p:nvSpPr>
        <p:spPr>
          <a:xfrm>
            <a:off x="777240" y="2441448"/>
            <a:ext cx="4892040" cy="3566160"/>
          </a:xfrm>
          <a:prstGeom prst="rect">
            <a:avLst/>
          </a:prstGeom>
          <a:noFill/>
        </p:spPr>
        <p:txBody>
          <a:bodyPr wrap="square">
            <a:spAutoFit/>
          </a:bodyPr>
          <a:lstStyle/>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Ingestion:</a:t>
            </a:r>
            <a:r>
              <a:rPr sz="1500" b="0" i="0">
                <a:solidFill>
                  <a:srgbClr val="1A1A1A"/>
                </a:solidFill>
                <a:latin typeface="Avenir Next"/>
              </a:rPr>
              <a:t> classify content, label metadata at write time</a:t>
            </a:r>
          </a:p>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Retrieval:</a:t>
            </a:r>
            <a:r>
              <a:rPr sz="1500" b="0" i="0">
                <a:solidFill>
                  <a:srgbClr val="1A1A1A"/>
                </a:solidFill>
                <a:latin typeface="Avenir Next"/>
              </a:rPr>
              <a:t> propagate user identity into every search call</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Filter by permissions BEFORE the LLM sees any candidate</a:t>
            </a:r>
          </a:p>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Generation:</a:t>
            </a:r>
            <a:r>
              <a:rPr sz="1500" b="0" i="0">
                <a:solidFill>
                  <a:srgbClr val="1A1A1A"/>
                </a:solidFill>
                <a:latin typeface="Avenir Next"/>
              </a:rPr>
              <a:t> output redaction and DLP as the last gate</a:t>
            </a:r>
          </a:p>
        </p:txBody>
      </p:sp>
      <p:sp>
        <p:nvSpPr>
          <p:cNvPr id="14" name="Rounded Rectangle 13"/>
          <p:cNvSpPr/>
          <p:nvPr/>
        </p:nvSpPr>
        <p:spPr>
          <a:xfrm>
            <a:off x="6245352" y="1664208"/>
            <a:ext cx="5440680" cy="4526280"/>
          </a:xfrm>
          <a:prstGeom prst="roundRect">
            <a:avLst>
              <a:gd name="adj" fmla="val 45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5" name="Rectangle 14"/>
          <p:cNvSpPr/>
          <p:nvPr/>
        </p:nvSpPr>
        <p:spPr>
          <a:xfrm>
            <a:off x="6519672" y="2215261"/>
            <a:ext cx="1097280" cy="3175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519672" y="1847088"/>
            <a:ext cx="4892040" cy="365760"/>
          </a:xfrm>
          <a:prstGeom prst="rect">
            <a:avLst/>
          </a:prstGeom>
          <a:noFill/>
        </p:spPr>
        <p:txBody>
          <a:bodyPr wrap="square" anchor="t" lIns="0" rIns="0" tIns="0" bIns="0">
            <a:spAutoFit/>
          </a:bodyPr>
          <a:lstStyle/>
          <a:p>
            <a:pPr algn="l">
              <a:lnSpc>
                <a:spcPct val="100000"/>
              </a:lnSpc>
            </a:pPr>
            <a:r>
              <a:rPr sz="1700" b="1" i="0">
                <a:solidFill>
                  <a:srgbClr val="1A1A1A"/>
                </a:solidFill>
                <a:latin typeface="Avenir Next"/>
              </a:rPr>
              <a:t>Why it matters</a:t>
            </a:r>
          </a:p>
        </p:txBody>
      </p:sp>
      <p:sp>
        <p:nvSpPr>
          <p:cNvPr id="17" name="TextBox 16"/>
          <p:cNvSpPr txBox="1"/>
          <p:nvPr/>
        </p:nvSpPr>
        <p:spPr>
          <a:xfrm>
            <a:off x="6519672" y="2441448"/>
            <a:ext cx="4892040" cy="3566160"/>
          </a:xfrm>
          <a:prstGeom prst="rect">
            <a:avLst/>
          </a:prstGeom>
          <a:noFill/>
        </p:spPr>
        <p:txBody>
          <a:bodyPr wrap="square">
            <a:spAutoFit/>
          </a:bodyPr>
          <a:lstStyle/>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Most enterprise RAG failures are authorization failures</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Agent loops can traverse sources the user cannot access</a:t>
            </a:r>
          </a:p>
          <a:p>
            <a:pPr algn="l" marL="256032" indent="-256032">
              <a:lnSpc>
                <a:spcPct val="108000"/>
              </a:lnSpc>
              <a:spcAft>
                <a:spcPts val="1000"/>
              </a:spcAft>
            </a:pPr>
            <a:r>
              <a:rPr sz="1500" b="1" i="0">
                <a:solidFill>
                  <a:srgbClr val="E8683A"/>
                </a:solidFill>
                <a:latin typeface="Avenir Next"/>
              </a:rPr>
              <a:t>▪  </a:t>
            </a:r>
            <a:r>
              <a:rPr sz="1500" b="0" i="0">
                <a:solidFill>
                  <a:srgbClr val="1A1A1A"/>
                </a:solidFill>
                <a:latin typeface="Avenir Next"/>
              </a:rPr>
              <a:t>Keep immutable audit logs: what was retrieved, for whom, when</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AGENDA</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Today's journey</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4</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709928"/>
            <a:ext cx="1188720" cy="566928"/>
          </a:xfrm>
          <a:prstGeom prst="rect">
            <a:avLst/>
          </a:prstGeom>
          <a:noFill/>
        </p:spPr>
        <p:txBody>
          <a:bodyPr wrap="square" anchor="t" lIns="0" rIns="0" tIns="0" bIns="0">
            <a:spAutoFit/>
          </a:bodyPr>
          <a:lstStyle/>
          <a:p>
            <a:pPr algn="l">
              <a:lnSpc>
                <a:spcPct val="100000"/>
              </a:lnSpc>
            </a:pPr>
            <a:r>
              <a:rPr sz="1600" b="1" i="0">
                <a:solidFill>
                  <a:srgbClr val="E8683A"/>
                </a:solidFill>
                <a:latin typeface="Avenir Next"/>
              </a:rPr>
              <a:t>11:00</a:t>
            </a:r>
          </a:p>
        </p:txBody>
      </p:sp>
      <p:sp>
        <p:nvSpPr>
          <p:cNvPr id="11" name="TextBox 10"/>
          <p:cNvSpPr txBox="1"/>
          <p:nvPr/>
        </p:nvSpPr>
        <p:spPr>
          <a:xfrm>
            <a:off x="2057400" y="1709928"/>
            <a:ext cx="9418320" cy="566928"/>
          </a:xfrm>
          <a:prstGeom prst="rect">
            <a:avLst/>
          </a:prstGeom>
          <a:noFill/>
        </p:spPr>
        <p:txBody>
          <a:bodyPr wrap="square" anchor="t" lIns="0" rIns="0" tIns="0" bIns="0">
            <a:spAutoFit/>
          </a:bodyPr>
          <a:lstStyle/>
          <a:p>
            <a:pPr algn="l">
              <a:lnSpc>
                <a:spcPct val="100000"/>
              </a:lnSpc>
            </a:pPr>
            <a:r>
              <a:rPr sz="1600" b="0" i="0">
                <a:solidFill>
                  <a:srgbClr val="1A1A1A"/>
                </a:solidFill>
                <a:latin typeface="Avenir Next"/>
              </a:rPr>
              <a:t>Welcome &amp; poll</a:t>
            </a:r>
          </a:p>
        </p:txBody>
      </p:sp>
      <p:sp>
        <p:nvSpPr>
          <p:cNvPr id="12" name="Rectangle 11"/>
          <p:cNvSpPr/>
          <p:nvPr/>
        </p:nvSpPr>
        <p:spPr>
          <a:xfrm>
            <a:off x="502920" y="2218817"/>
            <a:ext cx="11185855" cy="635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02920" y="2276856"/>
            <a:ext cx="1188720" cy="566928"/>
          </a:xfrm>
          <a:prstGeom prst="rect">
            <a:avLst/>
          </a:prstGeom>
          <a:noFill/>
        </p:spPr>
        <p:txBody>
          <a:bodyPr wrap="square" anchor="t" lIns="0" rIns="0" tIns="0" bIns="0">
            <a:spAutoFit/>
          </a:bodyPr>
          <a:lstStyle/>
          <a:p>
            <a:pPr algn="l">
              <a:lnSpc>
                <a:spcPct val="100000"/>
              </a:lnSpc>
            </a:pPr>
            <a:r>
              <a:rPr sz="1600" b="1" i="0">
                <a:solidFill>
                  <a:srgbClr val="E8683A"/>
                </a:solidFill>
                <a:latin typeface="Avenir Next"/>
              </a:rPr>
              <a:t>11:05</a:t>
            </a:r>
          </a:p>
        </p:txBody>
      </p:sp>
      <p:sp>
        <p:nvSpPr>
          <p:cNvPr id="14" name="TextBox 13"/>
          <p:cNvSpPr txBox="1"/>
          <p:nvPr/>
        </p:nvSpPr>
        <p:spPr>
          <a:xfrm>
            <a:off x="2057400" y="2276856"/>
            <a:ext cx="9418320" cy="566928"/>
          </a:xfrm>
          <a:prstGeom prst="rect">
            <a:avLst/>
          </a:prstGeom>
          <a:noFill/>
        </p:spPr>
        <p:txBody>
          <a:bodyPr wrap="square" anchor="t" lIns="0" rIns="0" tIns="0" bIns="0">
            <a:spAutoFit/>
          </a:bodyPr>
          <a:lstStyle/>
          <a:p>
            <a:pPr algn="l">
              <a:lnSpc>
                <a:spcPct val="100000"/>
              </a:lnSpc>
            </a:pPr>
            <a:r>
              <a:rPr sz="1600" b="0" i="0">
                <a:solidFill>
                  <a:srgbClr val="1A1A1A"/>
                </a:solidFill>
                <a:latin typeface="Avenir Next"/>
              </a:rPr>
              <a:t>Act 1 — Why traditional RAG fails</a:t>
            </a:r>
          </a:p>
        </p:txBody>
      </p:sp>
      <p:sp>
        <p:nvSpPr>
          <p:cNvPr id="15" name="Rectangle 14"/>
          <p:cNvSpPr/>
          <p:nvPr/>
        </p:nvSpPr>
        <p:spPr>
          <a:xfrm>
            <a:off x="502920" y="2785745"/>
            <a:ext cx="11185855" cy="635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02920" y="2843784"/>
            <a:ext cx="1188720" cy="566928"/>
          </a:xfrm>
          <a:prstGeom prst="rect">
            <a:avLst/>
          </a:prstGeom>
          <a:noFill/>
        </p:spPr>
        <p:txBody>
          <a:bodyPr wrap="square" anchor="t" lIns="0" rIns="0" tIns="0" bIns="0">
            <a:spAutoFit/>
          </a:bodyPr>
          <a:lstStyle/>
          <a:p>
            <a:pPr algn="l">
              <a:lnSpc>
                <a:spcPct val="100000"/>
              </a:lnSpc>
            </a:pPr>
            <a:r>
              <a:rPr sz="1600" b="1" i="0">
                <a:solidFill>
                  <a:srgbClr val="E8683A"/>
                </a:solidFill>
                <a:latin typeface="Avenir Next"/>
              </a:rPr>
              <a:t>11:17</a:t>
            </a:r>
          </a:p>
        </p:txBody>
      </p:sp>
      <p:sp>
        <p:nvSpPr>
          <p:cNvPr id="17" name="TextBox 16"/>
          <p:cNvSpPr txBox="1"/>
          <p:nvPr/>
        </p:nvSpPr>
        <p:spPr>
          <a:xfrm>
            <a:off x="2057400" y="2843784"/>
            <a:ext cx="9418320" cy="566928"/>
          </a:xfrm>
          <a:prstGeom prst="rect">
            <a:avLst/>
          </a:prstGeom>
          <a:noFill/>
        </p:spPr>
        <p:txBody>
          <a:bodyPr wrap="square" anchor="t" lIns="0" rIns="0" tIns="0" bIns="0">
            <a:spAutoFit/>
          </a:bodyPr>
          <a:lstStyle/>
          <a:p>
            <a:pPr algn="l">
              <a:lnSpc>
                <a:spcPct val="100000"/>
              </a:lnSpc>
            </a:pPr>
            <a:r>
              <a:rPr sz="1600" b="0" i="0">
                <a:solidFill>
                  <a:srgbClr val="1A1A1A"/>
                </a:solidFill>
                <a:latin typeface="Avenir Next"/>
              </a:rPr>
              <a:t>Act 2 — From pipeline to agent</a:t>
            </a:r>
          </a:p>
        </p:txBody>
      </p:sp>
      <p:sp>
        <p:nvSpPr>
          <p:cNvPr id="18" name="Rectangle 17"/>
          <p:cNvSpPr/>
          <p:nvPr/>
        </p:nvSpPr>
        <p:spPr>
          <a:xfrm>
            <a:off x="502920" y="3352673"/>
            <a:ext cx="11185855" cy="635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502920" y="3410712"/>
            <a:ext cx="1188720" cy="566928"/>
          </a:xfrm>
          <a:prstGeom prst="rect">
            <a:avLst/>
          </a:prstGeom>
          <a:noFill/>
        </p:spPr>
        <p:txBody>
          <a:bodyPr wrap="square" anchor="t" lIns="0" rIns="0" tIns="0" bIns="0">
            <a:spAutoFit/>
          </a:bodyPr>
          <a:lstStyle/>
          <a:p>
            <a:pPr algn="l">
              <a:lnSpc>
                <a:spcPct val="100000"/>
              </a:lnSpc>
            </a:pPr>
            <a:r>
              <a:rPr sz="1600" b="1" i="0">
                <a:solidFill>
                  <a:srgbClr val="E8683A"/>
                </a:solidFill>
                <a:latin typeface="Avenir Next"/>
              </a:rPr>
              <a:t>11:33</a:t>
            </a:r>
          </a:p>
        </p:txBody>
      </p:sp>
      <p:sp>
        <p:nvSpPr>
          <p:cNvPr id="20" name="TextBox 19"/>
          <p:cNvSpPr txBox="1"/>
          <p:nvPr/>
        </p:nvSpPr>
        <p:spPr>
          <a:xfrm>
            <a:off x="2057400" y="3410712"/>
            <a:ext cx="9418320" cy="566928"/>
          </a:xfrm>
          <a:prstGeom prst="rect">
            <a:avLst/>
          </a:prstGeom>
          <a:noFill/>
        </p:spPr>
        <p:txBody>
          <a:bodyPr wrap="square" anchor="t" lIns="0" rIns="0" tIns="0" bIns="0">
            <a:spAutoFit/>
          </a:bodyPr>
          <a:lstStyle/>
          <a:p>
            <a:pPr algn="l">
              <a:lnSpc>
                <a:spcPct val="100000"/>
              </a:lnSpc>
            </a:pPr>
            <a:r>
              <a:rPr sz="1600" b="0" i="0">
                <a:solidFill>
                  <a:srgbClr val="1A1A1A"/>
                </a:solidFill>
                <a:latin typeface="Avenir Next"/>
              </a:rPr>
              <a:t>Act 3 — Pattern catalog + live demo 1</a:t>
            </a:r>
          </a:p>
        </p:txBody>
      </p:sp>
      <p:sp>
        <p:nvSpPr>
          <p:cNvPr id="21" name="Rectangle 20"/>
          <p:cNvSpPr/>
          <p:nvPr/>
        </p:nvSpPr>
        <p:spPr>
          <a:xfrm>
            <a:off x="502920" y="3919601"/>
            <a:ext cx="11185855" cy="635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502920" y="3977640"/>
            <a:ext cx="1188720" cy="566928"/>
          </a:xfrm>
          <a:prstGeom prst="rect">
            <a:avLst/>
          </a:prstGeom>
          <a:noFill/>
        </p:spPr>
        <p:txBody>
          <a:bodyPr wrap="square" anchor="t" lIns="0" rIns="0" tIns="0" bIns="0">
            <a:spAutoFit/>
          </a:bodyPr>
          <a:lstStyle/>
          <a:p>
            <a:pPr algn="l">
              <a:lnSpc>
                <a:spcPct val="100000"/>
              </a:lnSpc>
            </a:pPr>
            <a:r>
              <a:rPr sz="1600" b="1" i="0">
                <a:solidFill>
                  <a:srgbClr val="E8683A"/>
                </a:solidFill>
                <a:latin typeface="Avenir Next"/>
              </a:rPr>
              <a:t>11:50</a:t>
            </a:r>
          </a:p>
        </p:txBody>
      </p:sp>
      <p:sp>
        <p:nvSpPr>
          <p:cNvPr id="23" name="TextBox 22"/>
          <p:cNvSpPr txBox="1"/>
          <p:nvPr/>
        </p:nvSpPr>
        <p:spPr>
          <a:xfrm>
            <a:off x="2057400" y="3977640"/>
            <a:ext cx="9418320" cy="566928"/>
          </a:xfrm>
          <a:prstGeom prst="rect">
            <a:avLst/>
          </a:prstGeom>
          <a:noFill/>
        </p:spPr>
        <p:txBody>
          <a:bodyPr wrap="square" anchor="t" lIns="0" rIns="0" tIns="0" bIns="0">
            <a:spAutoFit/>
          </a:bodyPr>
          <a:lstStyle/>
          <a:p>
            <a:pPr algn="l">
              <a:lnSpc>
                <a:spcPct val="100000"/>
              </a:lnSpc>
            </a:pPr>
            <a:r>
              <a:rPr sz="1600" b="0" i="0">
                <a:solidFill>
                  <a:srgbClr val="1A1A1A"/>
                </a:solidFill>
                <a:latin typeface="Avenir Next"/>
              </a:rPr>
              <a:t>Live demo 2 — Corrective RAG</a:t>
            </a:r>
          </a:p>
        </p:txBody>
      </p:sp>
      <p:sp>
        <p:nvSpPr>
          <p:cNvPr id="24" name="Rectangle 23"/>
          <p:cNvSpPr/>
          <p:nvPr/>
        </p:nvSpPr>
        <p:spPr>
          <a:xfrm>
            <a:off x="502920" y="4486529"/>
            <a:ext cx="11185855" cy="635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02920" y="4544568"/>
            <a:ext cx="1188720" cy="566928"/>
          </a:xfrm>
          <a:prstGeom prst="rect">
            <a:avLst/>
          </a:prstGeom>
          <a:noFill/>
        </p:spPr>
        <p:txBody>
          <a:bodyPr wrap="square" anchor="t" lIns="0" rIns="0" tIns="0" bIns="0">
            <a:spAutoFit/>
          </a:bodyPr>
          <a:lstStyle/>
          <a:p>
            <a:pPr algn="l">
              <a:lnSpc>
                <a:spcPct val="100000"/>
              </a:lnSpc>
            </a:pPr>
            <a:r>
              <a:rPr sz="1600" b="1" i="0">
                <a:solidFill>
                  <a:srgbClr val="E8683A"/>
                </a:solidFill>
                <a:latin typeface="Avenir Next"/>
              </a:rPr>
              <a:t>12:01</a:t>
            </a:r>
          </a:p>
        </p:txBody>
      </p:sp>
      <p:sp>
        <p:nvSpPr>
          <p:cNvPr id="26" name="TextBox 25"/>
          <p:cNvSpPr txBox="1"/>
          <p:nvPr/>
        </p:nvSpPr>
        <p:spPr>
          <a:xfrm>
            <a:off x="2057400" y="4544568"/>
            <a:ext cx="9418320" cy="566928"/>
          </a:xfrm>
          <a:prstGeom prst="rect">
            <a:avLst/>
          </a:prstGeom>
          <a:noFill/>
        </p:spPr>
        <p:txBody>
          <a:bodyPr wrap="square" anchor="t" lIns="0" rIns="0" tIns="0" bIns="0">
            <a:spAutoFit/>
          </a:bodyPr>
          <a:lstStyle/>
          <a:p>
            <a:pPr algn="l">
              <a:lnSpc>
                <a:spcPct val="100000"/>
              </a:lnSpc>
            </a:pPr>
            <a:r>
              <a:rPr sz="1600" b="0" i="0">
                <a:solidFill>
                  <a:srgbClr val="1A1A1A"/>
                </a:solidFill>
                <a:latin typeface="Avenir Next"/>
              </a:rPr>
              <a:t>Act 4 — Production reality</a:t>
            </a:r>
          </a:p>
        </p:txBody>
      </p:sp>
      <p:sp>
        <p:nvSpPr>
          <p:cNvPr id="27" name="Rectangle 26"/>
          <p:cNvSpPr/>
          <p:nvPr/>
        </p:nvSpPr>
        <p:spPr>
          <a:xfrm>
            <a:off x="502920" y="5053457"/>
            <a:ext cx="11185855" cy="635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502920" y="5111496"/>
            <a:ext cx="1188720" cy="566928"/>
          </a:xfrm>
          <a:prstGeom prst="rect">
            <a:avLst/>
          </a:prstGeom>
          <a:noFill/>
        </p:spPr>
        <p:txBody>
          <a:bodyPr wrap="square" anchor="t" lIns="0" rIns="0" tIns="0" bIns="0">
            <a:spAutoFit/>
          </a:bodyPr>
          <a:lstStyle/>
          <a:p>
            <a:pPr algn="l">
              <a:lnSpc>
                <a:spcPct val="100000"/>
              </a:lnSpc>
            </a:pPr>
            <a:r>
              <a:rPr sz="1600" b="1" i="0">
                <a:solidFill>
                  <a:srgbClr val="E8683A"/>
                </a:solidFill>
                <a:latin typeface="Avenir Next"/>
              </a:rPr>
              <a:t>12:15</a:t>
            </a:r>
          </a:p>
        </p:txBody>
      </p:sp>
      <p:sp>
        <p:nvSpPr>
          <p:cNvPr id="29" name="TextBox 28"/>
          <p:cNvSpPr txBox="1"/>
          <p:nvPr/>
        </p:nvSpPr>
        <p:spPr>
          <a:xfrm>
            <a:off x="2057400" y="5111496"/>
            <a:ext cx="9418320" cy="566928"/>
          </a:xfrm>
          <a:prstGeom prst="rect">
            <a:avLst/>
          </a:prstGeom>
          <a:noFill/>
        </p:spPr>
        <p:txBody>
          <a:bodyPr wrap="square" anchor="t" lIns="0" rIns="0" tIns="0" bIns="0">
            <a:spAutoFit/>
          </a:bodyPr>
          <a:lstStyle/>
          <a:p>
            <a:pPr algn="l">
              <a:lnSpc>
                <a:spcPct val="100000"/>
              </a:lnSpc>
            </a:pPr>
            <a:r>
              <a:rPr sz="1600" b="0" i="0">
                <a:solidFill>
                  <a:srgbClr val="1A1A1A"/>
                </a:solidFill>
                <a:latin typeface="Avenir Next"/>
              </a:rPr>
              <a:t>Act 5 — The knowledge agent spectrum</a:t>
            </a:r>
          </a:p>
        </p:txBody>
      </p:sp>
      <p:sp>
        <p:nvSpPr>
          <p:cNvPr id="30" name="Rectangle 29"/>
          <p:cNvSpPr/>
          <p:nvPr/>
        </p:nvSpPr>
        <p:spPr>
          <a:xfrm>
            <a:off x="502920" y="5620385"/>
            <a:ext cx="11185855" cy="6350"/>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502920" y="5678424"/>
            <a:ext cx="1188720" cy="566928"/>
          </a:xfrm>
          <a:prstGeom prst="rect">
            <a:avLst/>
          </a:prstGeom>
          <a:noFill/>
        </p:spPr>
        <p:txBody>
          <a:bodyPr wrap="square" anchor="t" lIns="0" rIns="0" tIns="0" bIns="0">
            <a:spAutoFit/>
          </a:bodyPr>
          <a:lstStyle/>
          <a:p>
            <a:pPr algn="l">
              <a:lnSpc>
                <a:spcPct val="100000"/>
              </a:lnSpc>
            </a:pPr>
            <a:r>
              <a:rPr sz="1600" b="1" i="0">
                <a:solidFill>
                  <a:srgbClr val="E8683A"/>
                </a:solidFill>
                <a:latin typeface="Avenir Next"/>
              </a:rPr>
              <a:t>12:20</a:t>
            </a:r>
          </a:p>
        </p:txBody>
      </p:sp>
      <p:sp>
        <p:nvSpPr>
          <p:cNvPr id="32" name="TextBox 31"/>
          <p:cNvSpPr txBox="1"/>
          <p:nvPr/>
        </p:nvSpPr>
        <p:spPr>
          <a:xfrm>
            <a:off x="2057400" y="5678424"/>
            <a:ext cx="9418320" cy="566928"/>
          </a:xfrm>
          <a:prstGeom prst="rect">
            <a:avLst/>
          </a:prstGeom>
          <a:noFill/>
        </p:spPr>
        <p:txBody>
          <a:bodyPr wrap="square" anchor="t" lIns="0" rIns="0" tIns="0" bIns="0">
            <a:spAutoFit/>
          </a:bodyPr>
          <a:lstStyle/>
          <a:p>
            <a:pPr algn="l">
              <a:lnSpc>
                <a:spcPct val="100000"/>
              </a:lnSpc>
            </a:pPr>
            <a:r>
              <a:rPr sz="1600" b="0" i="0">
                <a:solidFill>
                  <a:srgbClr val="1A1A1A"/>
                </a:solidFill>
                <a:latin typeface="Avenir Next"/>
              </a:rPr>
              <a:t>Q&amp;A + take-home labs</a:t>
            </a:r>
          </a:p>
        </p:txBody>
      </p:sp>
    </p:spTree>
  </p:cSld>
  <p:clrMapOvr>
    <a:masterClrMapping/>
  </p:clrMapOvr>
</p:sld>
</file>

<file path=ppt/slides/slide40.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4 · PRODUCTION REALITY</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The price of agency</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40</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828800"/>
            <a:ext cx="5120640" cy="1920240"/>
          </a:xfrm>
          <a:prstGeom prst="rect">
            <a:avLst/>
          </a:prstGeom>
          <a:noFill/>
        </p:spPr>
        <p:txBody>
          <a:bodyPr wrap="square" anchor="t" lIns="0" rIns="0" tIns="0" bIns="0">
            <a:spAutoFit/>
          </a:bodyPr>
          <a:lstStyle/>
          <a:p>
            <a:pPr algn="l">
              <a:lnSpc>
                <a:spcPct val="100000"/>
              </a:lnSpc>
            </a:pPr>
            <a:r>
              <a:rPr sz="10000" b="1" i="0">
                <a:solidFill>
                  <a:srgbClr val="E8683A"/>
                </a:solidFill>
                <a:latin typeface="Avenir Next"/>
              </a:rPr>
              <a:t>5-15</a:t>
            </a:r>
          </a:p>
        </p:txBody>
      </p:sp>
      <p:sp>
        <p:nvSpPr>
          <p:cNvPr id="11" name="TextBox 10"/>
          <p:cNvSpPr txBox="1"/>
          <p:nvPr/>
        </p:nvSpPr>
        <p:spPr>
          <a:xfrm>
            <a:off x="548640" y="3794760"/>
            <a:ext cx="4937760" cy="822960"/>
          </a:xfrm>
          <a:prstGeom prst="rect">
            <a:avLst/>
          </a:prstGeom>
          <a:noFill/>
        </p:spPr>
        <p:txBody>
          <a:bodyPr wrap="square" anchor="t" lIns="0" rIns="0" tIns="0" bIns="0">
            <a:spAutoFit/>
          </a:bodyPr>
          <a:lstStyle/>
          <a:p>
            <a:pPr algn="l">
              <a:lnSpc>
                <a:spcPct val="115000"/>
              </a:lnSpc>
            </a:pPr>
            <a:r>
              <a:rPr sz="1600" b="0" i="0">
                <a:solidFill>
                  <a:srgbClr val="6B6B66"/>
                </a:solidFill>
                <a:latin typeface="Avenir Next"/>
              </a:rPr>
              <a:t>LLM calls per query (vs 1 for naive RAG) · ≈3-10x tokens · 2-5x latency · $0.06-$0.31/query</a:t>
            </a:r>
          </a:p>
        </p:txBody>
      </p:sp>
      <p:sp>
        <p:nvSpPr>
          <p:cNvPr id="12" name="Rounded Rectangle 11"/>
          <p:cNvSpPr/>
          <p:nvPr/>
        </p:nvSpPr>
        <p:spPr>
          <a:xfrm>
            <a:off x="6126480" y="2011680"/>
            <a:ext cx="5486400" cy="2651760"/>
          </a:xfrm>
          <a:prstGeom prst="roundRect">
            <a:avLst>
              <a:gd name="adj" fmla="val 6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3" name="TextBox 12"/>
          <p:cNvSpPr txBox="1"/>
          <p:nvPr/>
        </p:nvSpPr>
        <p:spPr>
          <a:xfrm>
            <a:off x="6400800" y="2286000"/>
            <a:ext cx="4937760" cy="2103120"/>
          </a:xfrm>
          <a:prstGeom prst="rect">
            <a:avLst/>
          </a:prstGeom>
          <a:noFill/>
        </p:spPr>
        <p:txBody>
          <a:bodyPr wrap="square" anchor="t" lIns="0" rIns="0" tIns="0" bIns="0">
            <a:spAutoFit/>
          </a:bodyPr>
          <a:lstStyle/>
          <a:p>
            <a:pPr algn="l">
              <a:lnSpc>
                <a:spcPct val="120000"/>
              </a:lnSpc>
            </a:pPr>
            <a:r>
              <a:rPr sz="1800" b="0" i="0">
                <a:solidFill>
                  <a:srgbClr val="1A1A1A"/>
                </a:solidFill>
                <a:latin typeface="Avenir Next"/>
              </a:rPr>
              <a:t>Only add agency when you can name the failure it fixes.</a:t>
            </a:r>
          </a:p>
          <a:p>
            <a:pPr algn="l">
              <a:lnSpc>
                <a:spcPct val="120000"/>
              </a:lnSpc>
            </a:pPr>
            <a:r>
              <a:rPr sz="1800" b="0" i="0">
                <a:solidFill>
                  <a:srgbClr val="1A1A1A"/>
                </a:solidFill>
                <a:latin typeface="Avenir Next"/>
              </a:rPr>
              <a:t/>
            </a:r>
          </a:p>
          <a:p>
            <a:pPr algn="l">
              <a:lnSpc>
                <a:spcPct val="120000"/>
              </a:lnSpc>
            </a:pPr>
            <a:r>
              <a:rPr sz="1800" b="0" i="0">
                <a:solidFill>
                  <a:srgbClr val="1A1A1A"/>
                </a:solidFill>
                <a:latin typeface="Avenir Next"/>
              </a:rPr>
              <a:t>Reliability levers: hard retry &amp; token budgets · graceful fallback to single-shot RAG · abstain over guessing.</a:t>
            </a:r>
          </a:p>
        </p:txBody>
      </p:sp>
      <p:sp>
        <p:nvSpPr>
          <p:cNvPr id="14" name="TextBox 13"/>
          <p:cNvSpPr txBox="1"/>
          <p:nvPr/>
        </p:nvSpPr>
        <p:spPr>
          <a:xfrm>
            <a:off x="502920" y="5989320"/>
            <a:ext cx="10972800" cy="274320"/>
          </a:xfrm>
          <a:prstGeom prst="rect">
            <a:avLst/>
          </a:prstGeom>
          <a:noFill/>
        </p:spPr>
        <p:txBody>
          <a:bodyPr wrap="square" anchor="t" lIns="0" rIns="0" tIns="0" bIns="0">
            <a:spAutoFit/>
          </a:bodyPr>
          <a:lstStyle/>
          <a:p>
            <a:pPr algn="l">
              <a:lnSpc>
                <a:spcPct val="100000"/>
              </a:lnSpc>
            </a:pPr>
            <a:r>
              <a:rPr sz="1100" b="0" i="1">
                <a:solidFill>
                  <a:srgbClr val="6B6B66"/>
                </a:solidFill>
                <a:latin typeface="Avenir Next"/>
              </a:rPr>
              <a:t>Typical, practitioner-reported estimates</a:t>
            </a:r>
          </a:p>
        </p:txBody>
      </p:sp>
    </p:spTree>
  </p:cSld>
  <p:clrMapOvr>
    <a:masterClrMapping/>
  </p:clrMapOvr>
</p:sld>
</file>

<file path=ppt/slides/slide41.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4 · PRODUCTION REALITY</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Anti-patterns gallery</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41</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graphicFrame>
        <p:nvGraphicFramePr>
          <p:cNvPr id="10" name="Table 9"/>
          <p:cNvGraphicFramePr>
            <a:graphicFrameLocks noGrp="1"/>
          </p:cNvGraphicFramePr>
          <p:nvPr/>
        </p:nvGraphicFramePr>
        <p:xfrm>
          <a:off x="502920" y="1664208"/>
          <a:ext cx="11183110" cy="3401568"/>
        </p:xfrm>
        <a:graphic>
          <a:graphicData uri="http://schemas.openxmlformats.org/drawingml/2006/table">
            <a:tbl>
              <a:tblPr>
                <a:tableStyleId>{5C22544A-7EE6-4342-B048-85BDC9FD1C3A}</a:tableStyleId>
              </a:tblPr>
              <a:tblGrid>
                <a:gridCol w="4604810"/>
                <a:gridCol w="3289150"/>
                <a:gridCol w="3289150"/>
              </a:tblGrid>
              <a:tr h="566928">
                <a:tc>
                  <a:txBody>
                    <a:bodyPr wrap="square"/>
                    <a:lstStyle/>
                    <a:p>
                      <a:r>
                        <a:rPr sz="1250" b="1" i="0">
                          <a:solidFill>
                            <a:srgbClr val="F7F5EE"/>
                          </a:solidFill>
                          <a:latin typeface="Avenir Next"/>
                        </a:rPr>
                        <a:t>Anti-pattern</a:t>
                      </a:r>
                    </a:p>
                  </a:txBody>
                  <a:tcPr anchor="ctr">
                    <a:solidFill>
                      <a:srgbClr val="22302E"/>
                    </a:solidFill>
                  </a:tcPr>
                </a:tc>
                <a:tc>
                  <a:txBody>
                    <a:bodyPr wrap="square"/>
                    <a:lstStyle/>
                    <a:p>
                      <a:r>
                        <a:rPr sz="1250" b="1" i="0">
                          <a:solidFill>
                            <a:srgbClr val="F7F5EE"/>
                          </a:solidFill>
                          <a:latin typeface="Avenir Next"/>
                        </a:rPr>
                        <a:t>Smell</a:t>
                      </a:r>
                    </a:p>
                  </a:txBody>
                  <a:tcPr anchor="ctr">
                    <a:solidFill>
                      <a:srgbClr val="22302E"/>
                    </a:solidFill>
                  </a:tcPr>
                </a:tc>
                <a:tc>
                  <a:txBody>
                    <a:bodyPr wrap="square"/>
                    <a:lstStyle/>
                    <a:p>
                      <a:r>
                        <a:rPr sz="1250" b="1" i="0">
                          <a:solidFill>
                            <a:srgbClr val="F7F5EE"/>
                          </a:solidFill>
                          <a:latin typeface="Avenir Next"/>
                        </a:rPr>
                        <a:t>Fix</a:t>
                      </a:r>
                    </a:p>
                  </a:txBody>
                  <a:tcPr anchor="ctr">
                    <a:solidFill>
                      <a:srgbClr val="22302E"/>
                    </a:solidFill>
                  </a:tcPr>
                </a:tc>
              </a:tr>
              <a:tr h="566928">
                <a:tc>
                  <a:txBody>
                    <a:bodyPr wrap="square"/>
                    <a:lstStyle/>
                    <a:p>
                      <a:r>
                        <a:rPr sz="1300" b="1" i="0">
                          <a:solidFill>
                            <a:srgbClr val="1A1A1A"/>
                          </a:solidFill>
                          <a:latin typeface="Avenir Next"/>
                        </a:rPr>
                        <a:t>Over-agentification</a:t>
                      </a:r>
                    </a:p>
                  </a:txBody>
                  <a:tcPr anchor="ctr">
                    <a:solidFill>
                      <a:srgbClr val="FFFFFF"/>
                    </a:solidFill>
                  </a:tcPr>
                </a:tc>
                <a:tc>
                  <a:txBody>
                    <a:bodyPr wrap="square"/>
                    <a:lstStyle/>
                    <a:p>
                      <a:r>
                        <a:rPr sz="1300" b="0" i="0">
                          <a:solidFill>
                            <a:srgbClr val="1A1A1A"/>
                          </a:solidFill>
                          <a:latin typeface="Avenir Next"/>
                        </a:rPr>
                        <a:t>One reasonable action, five agents</a:t>
                      </a:r>
                    </a:p>
                  </a:txBody>
                  <a:tcPr anchor="ctr">
                    <a:solidFill>
                      <a:srgbClr val="FFFFFF"/>
                    </a:solidFill>
                  </a:tcPr>
                </a:tc>
                <a:tc>
                  <a:txBody>
                    <a:bodyPr wrap="square"/>
                    <a:lstStyle/>
                    <a:p>
                      <a:r>
                        <a:rPr sz="1300" b="0" i="0">
                          <a:solidFill>
                            <a:srgbClr val="1A1A1A"/>
                          </a:solidFill>
                          <a:latin typeface="Avenir Next"/>
                        </a:rPr>
                        <a:t>Make it a tool, not an agent</a:t>
                      </a:r>
                    </a:p>
                  </a:txBody>
                  <a:tcPr anchor="ctr">
                    <a:solidFill>
                      <a:srgbClr val="FFFFFF"/>
                    </a:solidFill>
                  </a:tcPr>
                </a:tc>
              </a:tr>
              <a:tr h="566928">
                <a:tc>
                  <a:txBody>
                    <a:bodyPr wrap="square"/>
                    <a:lstStyle/>
                    <a:p>
                      <a:r>
                        <a:rPr sz="1300" b="1" i="0">
                          <a:solidFill>
                            <a:srgbClr val="1A1A1A"/>
                          </a:solidFill>
                          <a:latin typeface="Avenir Next"/>
                        </a:rPr>
                        <a:t>Semantic drift</a:t>
                      </a:r>
                    </a:p>
                  </a:txBody>
                  <a:tcPr anchor="ctr">
                    <a:solidFill>
                      <a:srgbClr val="EFECE2"/>
                    </a:solidFill>
                  </a:tcPr>
                </a:tc>
                <a:tc>
                  <a:txBody>
                    <a:bodyPr wrap="square"/>
                    <a:lstStyle/>
                    <a:p>
                      <a:r>
                        <a:rPr sz="1300" b="0" i="0">
                          <a:solidFill>
                            <a:srgbClr val="1A1A1A"/>
                          </a:solidFill>
                          <a:latin typeface="Avenir Next"/>
                        </a:rPr>
                        <a:t>Rewrites diverge from user intent</a:t>
                      </a:r>
                    </a:p>
                  </a:txBody>
                  <a:tcPr anchor="ctr">
                    <a:solidFill>
                      <a:srgbClr val="EFECE2"/>
                    </a:solidFill>
                  </a:tcPr>
                </a:tc>
                <a:tc>
                  <a:txBody>
                    <a:bodyPr wrap="square"/>
                    <a:lstStyle/>
                    <a:p>
                      <a:r>
                        <a:rPr sz="1300" b="0" i="0">
                          <a:solidFill>
                            <a:srgbClr val="1A1A1A"/>
                          </a:solidFill>
                          <a:latin typeface="Avenir Next"/>
                        </a:rPr>
                        <a:t>Anchor to original query; cap rewrites</a:t>
                      </a:r>
                    </a:p>
                  </a:txBody>
                  <a:tcPr anchor="ctr">
                    <a:solidFill>
                      <a:srgbClr val="EFECE2"/>
                    </a:solidFill>
                  </a:tcPr>
                </a:tc>
              </a:tr>
              <a:tr h="566928">
                <a:tc>
                  <a:txBody>
                    <a:bodyPr wrap="square"/>
                    <a:lstStyle/>
                    <a:p>
                      <a:r>
                        <a:rPr sz="1300" b="1" i="0">
                          <a:solidFill>
                            <a:srgbClr val="1A1A1A"/>
                          </a:solidFill>
                          <a:latin typeface="Avenir Next"/>
                        </a:rPr>
                        <a:t>Runaway loops</a:t>
                      </a:r>
                    </a:p>
                  </a:txBody>
                  <a:tcPr anchor="ctr">
                    <a:solidFill>
                      <a:srgbClr val="FFFFFF"/>
                    </a:solidFill>
                  </a:tcPr>
                </a:tc>
                <a:tc>
                  <a:txBody>
                    <a:bodyPr wrap="square"/>
                    <a:lstStyle/>
                    <a:p>
                      <a:r>
                        <a:rPr sz="1300" b="0" i="0">
                          <a:solidFill>
                            <a:srgbClr val="1A1A1A"/>
                          </a:solidFill>
                          <a:latin typeface="Avenir Next"/>
                        </a:rPr>
                        <a:t>No iteration budget; agent thrashes</a:t>
                      </a:r>
                    </a:p>
                  </a:txBody>
                  <a:tcPr anchor="ctr">
                    <a:solidFill>
                      <a:srgbClr val="FFFFFF"/>
                    </a:solidFill>
                  </a:tcPr>
                </a:tc>
                <a:tc>
                  <a:txBody>
                    <a:bodyPr wrap="square"/>
                    <a:lstStyle/>
                    <a:p>
                      <a:r>
                        <a:rPr sz="1300" b="0" i="0">
                          <a:solidFill>
                            <a:srgbClr val="1A1A1A"/>
                          </a:solidFill>
                          <a:latin typeface="Avenir Next"/>
                        </a:rPr>
                        <a:t>Hard caps on hops, tokens, wall time</a:t>
                      </a:r>
                    </a:p>
                  </a:txBody>
                  <a:tcPr anchor="ctr">
                    <a:solidFill>
                      <a:srgbClr val="FFFFFF"/>
                    </a:solidFill>
                  </a:tcPr>
                </a:tc>
              </a:tr>
              <a:tr h="566928">
                <a:tc>
                  <a:txBody>
                    <a:bodyPr wrap="square"/>
                    <a:lstStyle/>
                    <a:p>
                      <a:r>
                        <a:rPr sz="1300" b="1" i="0">
                          <a:solidFill>
                            <a:srgbClr val="1A1A1A"/>
                          </a:solidFill>
                          <a:latin typeface="Avenir Next"/>
                        </a:rPr>
                        <a:t>Compounding errors</a:t>
                      </a:r>
                    </a:p>
                  </a:txBody>
                  <a:tcPr anchor="ctr">
                    <a:solidFill>
                      <a:srgbClr val="EFECE2"/>
                    </a:solidFill>
                  </a:tcPr>
                </a:tc>
                <a:tc>
                  <a:txBody>
                    <a:bodyPr wrap="square"/>
                    <a:lstStyle/>
                    <a:p>
                      <a:r>
                        <a:rPr sz="1300" b="0" i="0">
                          <a:solidFill>
                            <a:srgbClr val="1A1A1A"/>
                          </a:solidFill>
                          <a:latin typeface="Avenir Next"/>
                        </a:rPr>
                        <a:t>Hallucinations passed downstream</a:t>
                      </a:r>
                    </a:p>
                  </a:txBody>
                  <a:tcPr anchor="ctr">
                    <a:solidFill>
                      <a:srgbClr val="EFECE2"/>
                    </a:solidFill>
                  </a:tcPr>
                </a:tc>
                <a:tc>
                  <a:txBody>
                    <a:bodyPr wrap="square"/>
                    <a:lstStyle/>
                    <a:p>
                      <a:r>
                        <a:rPr sz="1300" b="0" i="0">
                          <a:solidFill>
                            <a:srgbClr val="1A1A1A"/>
                          </a:solidFill>
                          <a:latin typeface="Avenir Next"/>
                        </a:rPr>
                        <a:t>Grade evidence between hops</a:t>
                      </a:r>
                    </a:p>
                  </a:txBody>
                  <a:tcPr anchor="ctr">
                    <a:solidFill>
                      <a:srgbClr val="EFECE2"/>
                    </a:solidFill>
                  </a:tcPr>
                </a:tc>
              </a:tr>
              <a:tr h="566928">
                <a:tc>
                  <a:txBody>
                    <a:bodyPr wrap="square"/>
                    <a:lstStyle/>
                    <a:p>
                      <a:r>
                        <a:rPr sz="1300" b="1" i="0">
                          <a:solidFill>
                            <a:srgbClr val="1A1A1A"/>
                          </a:solidFill>
                          <a:latin typeface="Avenir Next"/>
                        </a:rPr>
                        <a:t>Premature GraphRAG</a:t>
                      </a:r>
                    </a:p>
                  </a:txBody>
                  <a:tcPr anchor="ctr">
                    <a:solidFill>
                      <a:srgbClr val="FFFFFF"/>
                    </a:solidFill>
                  </a:tcPr>
                </a:tc>
                <a:tc>
                  <a:txBody>
                    <a:bodyPr wrap="square"/>
                    <a:lstStyle/>
                    <a:p>
                      <a:r>
                        <a:rPr sz="1300" b="0" i="0">
                          <a:solidFill>
                            <a:srgbClr val="1A1A1A"/>
                          </a:solidFill>
                          <a:latin typeface="Avenir Next"/>
                        </a:rPr>
                        <a:t>Graph cost, no global questions</a:t>
                      </a:r>
                    </a:p>
                  </a:txBody>
                  <a:tcPr anchor="ctr">
                    <a:solidFill>
                      <a:srgbClr val="FFFFFF"/>
                    </a:solidFill>
                  </a:tcPr>
                </a:tc>
                <a:tc>
                  <a:txBody>
                    <a:bodyPr wrap="square"/>
                    <a:lstStyle/>
                    <a:p>
                      <a:r>
                        <a:rPr sz="1300" b="0" i="0">
                          <a:solidFill>
                            <a:srgbClr val="1A1A1A"/>
                          </a:solidFill>
                          <a:latin typeface="Avenir Next"/>
                        </a:rPr>
                        <a:t>Start simpler; graduate on need</a:t>
                      </a:r>
                    </a:p>
                  </a:txBody>
                  <a:tcPr anchor="ctr">
                    <a:solidFill>
                      <a:srgbClr val="FFFFFF"/>
                    </a:solidFill>
                  </a:tcPr>
                </a:tc>
              </a:tr>
            </a:tbl>
          </a:graphicData>
        </a:graphic>
      </p:graphicFrame>
    </p:spTree>
  </p:cSld>
  <p:clrMapOvr>
    <a:masterClrMapping/>
  </p:clrMapOvr>
</p:sld>
</file>

<file path=ppt/slides/slide42.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4 · PRODUCTION REALITY</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An enterprise reference architecture</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42</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5989320"/>
            <a:ext cx="11155680" cy="320040"/>
          </a:xfrm>
          <a:prstGeom prst="rect">
            <a:avLst/>
          </a:prstGeom>
          <a:noFill/>
        </p:spPr>
        <p:txBody>
          <a:bodyPr wrap="square" anchor="t" lIns="0" rIns="0" tIns="0" bIns="0">
            <a:spAutoFit/>
          </a:bodyPr>
          <a:lstStyle/>
          <a:p>
            <a:pPr algn="l">
              <a:lnSpc>
                <a:spcPct val="100000"/>
              </a:lnSpc>
            </a:pPr>
            <a:r>
              <a:rPr sz="1200" b="0" i="1">
                <a:solidFill>
                  <a:srgbClr val="6B6B66"/>
                </a:solidFill>
                <a:latin typeface="Avenir Next"/>
              </a:rPr>
              <a:t>Gateway → planner → specialist retrievers → grader → synthesizer, wrapped by provenance + policy</a:t>
            </a:r>
          </a:p>
        </p:txBody>
      </p:sp>
      <p:sp>
        <p:nvSpPr>
          <p:cNvPr id="11" name="Rounded Rectangle 10"/>
          <p:cNvSpPr/>
          <p:nvPr/>
        </p:nvSpPr>
        <p:spPr>
          <a:xfrm>
            <a:off x="640080" y="1691640"/>
            <a:ext cx="10881360" cy="3520440"/>
          </a:xfrm>
          <a:prstGeom prst="roundRect">
            <a:avLst>
              <a:gd name="adj" fmla="val 3000"/>
            </a:avLst>
          </a:prstGeom>
          <a:noFill/>
          <a:ln w="19050">
            <a:solidFill>
              <a:srgbClr val="E8683A"/>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2" name="TextBox 11"/>
          <p:cNvSpPr txBox="1"/>
          <p:nvPr/>
        </p:nvSpPr>
        <p:spPr>
          <a:xfrm>
            <a:off x="868680" y="1783080"/>
            <a:ext cx="8229600" cy="274320"/>
          </a:xfrm>
          <a:prstGeom prst="rect">
            <a:avLst/>
          </a:prstGeom>
          <a:noFill/>
        </p:spPr>
        <p:txBody>
          <a:bodyPr wrap="square" anchor="t" lIns="0" rIns="0" tIns="0" bIns="0">
            <a:spAutoFit/>
          </a:bodyPr>
          <a:lstStyle/>
          <a:p>
            <a:pPr algn="l">
              <a:lnSpc>
                <a:spcPct val="100000"/>
              </a:lnSpc>
            </a:pPr>
            <a:r>
              <a:rPr sz="1050" b="1" i="0">
                <a:solidFill>
                  <a:srgbClr val="E8683A"/>
                </a:solidFill>
                <a:latin typeface="Avenir Next"/>
              </a:rPr>
              <a:t>POLICY &amp; AUTHZ BOUNDARY — identity propagated into every retrieval</a:t>
            </a:r>
          </a:p>
        </p:txBody>
      </p:sp>
      <p:sp>
        <p:nvSpPr>
          <p:cNvPr id="13" name="Rounded Rectangle 12"/>
          <p:cNvSpPr/>
          <p:nvPr/>
        </p:nvSpPr>
        <p:spPr>
          <a:xfrm>
            <a:off x="960120" y="2240280"/>
            <a:ext cx="1554480" cy="640080"/>
          </a:xfrm>
          <a:prstGeom prst="roundRect">
            <a:avLst>
              <a:gd name="adj" fmla="val 12000"/>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F7F5EE"/>
                </a:solidFill>
                <a:latin typeface="Avenir Next"/>
              </a:rPr>
              <a:t>User /</a:t>
            </a:r>
          </a:p>
          <a:p>
            <a:pPr algn="ctr">
              <a:lnSpc>
                <a:spcPct val="100000"/>
              </a:lnSpc>
            </a:pPr>
            <a:r>
              <a:rPr sz="1200" b="1" i="0">
                <a:solidFill>
                  <a:srgbClr val="F7F5EE"/>
                </a:solidFill>
                <a:latin typeface="Avenir Next"/>
              </a:rPr>
              <a:t>Gateway</a:t>
            </a:r>
          </a:p>
        </p:txBody>
      </p:sp>
      <p:sp>
        <p:nvSpPr>
          <p:cNvPr id="14" name="Rounded Rectangle 13"/>
          <p:cNvSpPr/>
          <p:nvPr/>
        </p:nvSpPr>
        <p:spPr>
          <a:xfrm>
            <a:off x="3154680" y="2240280"/>
            <a:ext cx="2103120" cy="640080"/>
          </a:xfrm>
          <a:prstGeom prst="roundRect">
            <a:avLst>
              <a:gd name="adj" fmla="val 12000"/>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FFFFFF"/>
                </a:solidFill>
                <a:latin typeface="Avenir Next"/>
              </a:rPr>
              <a:t>Orchestrator</a:t>
            </a:r>
          </a:p>
          <a:p>
            <a:pPr algn="ctr">
              <a:lnSpc>
                <a:spcPct val="100000"/>
              </a:lnSpc>
            </a:pPr>
            <a:r>
              <a:rPr sz="1200" b="1" i="0">
                <a:solidFill>
                  <a:srgbClr val="FFFFFF"/>
                </a:solidFill>
                <a:latin typeface="Avenir Next"/>
              </a:rPr>
              <a:t>(plans &amp; routes)</a:t>
            </a:r>
          </a:p>
        </p:txBody>
      </p:sp>
      <p:sp>
        <p:nvSpPr>
          <p:cNvPr id="15" name="Rectangle 14"/>
          <p:cNvSpPr/>
          <p:nvPr/>
        </p:nvSpPr>
        <p:spPr>
          <a:xfrm>
            <a:off x="2514600" y="2549207"/>
            <a:ext cx="53766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Isosceles Triangle 15"/>
          <p:cNvSpPr/>
          <p:nvPr/>
        </p:nvSpPr>
        <p:spPr>
          <a:xfrm rot="5400000">
            <a:off x="3029864" y="249631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ounded Rectangle 16"/>
          <p:cNvSpPr/>
          <p:nvPr/>
        </p:nvSpPr>
        <p:spPr>
          <a:xfrm>
            <a:off x="868680" y="3218688"/>
            <a:ext cx="6537960" cy="1234440"/>
          </a:xfrm>
          <a:prstGeom prst="roundRect">
            <a:avLst>
              <a:gd name="adj" fmla="val 6000"/>
            </a:avLst>
          </a:prstGeom>
          <a:no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8" name="Rounded Rectangle 17"/>
          <p:cNvSpPr/>
          <p:nvPr/>
        </p:nvSpPr>
        <p:spPr>
          <a:xfrm>
            <a:off x="1051560" y="3383280"/>
            <a:ext cx="1371600" cy="566928"/>
          </a:xfrm>
          <a:prstGeom prst="roundRect">
            <a:avLst>
              <a:gd name="adj" fmla="val 12000"/>
            </a:avLst>
          </a:prstGeom>
          <a:solidFill>
            <a:srgbClr val="FFFFFF"/>
          </a:solidFill>
          <a:ln w="1905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Vector</a:t>
            </a:r>
          </a:p>
        </p:txBody>
      </p:sp>
      <p:sp>
        <p:nvSpPr>
          <p:cNvPr id="19" name="Rectangle 18"/>
          <p:cNvSpPr/>
          <p:nvPr/>
        </p:nvSpPr>
        <p:spPr>
          <a:xfrm rot="10109170">
            <a:off x="1813391" y="3113661"/>
            <a:ext cx="2417169"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Isosceles Triangle 19"/>
          <p:cNvSpPr/>
          <p:nvPr/>
        </p:nvSpPr>
        <p:spPr>
          <a:xfrm rot="15509170">
            <a:off x="1739272" y="3306495"/>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ounded Rectangle 20"/>
          <p:cNvSpPr/>
          <p:nvPr/>
        </p:nvSpPr>
        <p:spPr>
          <a:xfrm>
            <a:off x="2633472" y="3383280"/>
            <a:ext cx="1371600" cy="566928"/>
          </a:xfrm>
          <a:prstGeom prst="roundRect">
            <a:avLst>
              <a:gd name="adj" fmla="val 12000"/>
            </a:avLst>
          </a:prstGeom>
          <a:solidFill>
            <a:srgbClr val="FFFFFF"/>
          </a:solidFill>
          <a:ln w="1905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SQL</a:t>
            </a:r>
          </a:p>
        </p:txBody>
      </p:sp>
      <p:sp>
        <p:nvSpPr>
          <p:cNvPr id="22" name="Rectangle 21"/>
          <p:cNvSpPr/>
          <p:nvPr/>
        </p:nvSpPr>
        <p:spPr>
          <a:xfrm rot="9026779">
            <a:off x="3348693" y="3098625"/>
            <a:ext cx="917214"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Isosceles Triangle 22"/>
          <p:cNvSpPr/>
          <p:nvPr/>
        </p:nvSpPr>
        <p:spPr>
          <a:xfrm rot="14426779">
            <a:off x="3314144" y="3287700"/>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Rounded Rectangle 23"/>
          <p:cNvSpPr/>
          <p:nvPr/>
        </p:nvSpPr>
        <p:spPr>
          <a:xfrm>
            <a:off x="4215384" y="3383280"/>
            <a:ext cx="1371600" cy="566928"/>
          </a:xfrm>
          <a:prstGeom prst="roundRect">
            <a:avLst>
              <a:gd name="adj" fmla="val 12000"/>
            </a:avLst>
          </a:prstGeom>
          <a:solidFill>
            <a:srgbClr val="FFFFFF"/>
          </a:solidFill>
          <a:ln w="1905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Web</a:t>
            </a:r>
          </a:p>
        </p:txBody>
      </p:sp>
      <p:sp>
        <p:nvSpPr>
          <p:cNvPr id="25" name="Rectangle 24"/>
          <p:cNvSpPr/>
          <p:nvPr/>
        </p:nvSpPr>
        <p:spPr>
          <a:xfrm rot="2153560">
            <a:off x="4134519" y="3093861"/>
            <a:ext cx="755419"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Isosceles Triangle 25"/>
          <p:cNvSpPr/>
          <p:nvPr/>
        </p:nvSpPr>
        <p:spPr>
          <a:xfrm rot="7553560">
            <a:off x="4788522" y="3281746"/>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ounded Rectangle 26"/>
          <p:cNvSpPr/>
          <p:nvPr/>
        </p:nvSpPr>
        <p:spPr>
          <a:xfrm>
            <a:off x="5797296" y="3383280"/>
            <a:ext cx="1371600" cy="566928"/>
          </a:xfrm>
          <a:prstGeom prst="roundRect">
            <a:avLst>
              <a:gd name="adj" fmla="val 12000"/>
            </a:avLst>
          </a:prstGeom>
          <a:solidFill>
            <a:srgbClr val="FFFFFF"/>
          </a:solidFill>
          <a:ln w="1905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Graph</a:t>
            </a:r>
          </a:p>
        </p:txBody>
      </p:sp>
      <p:sp>
        <p:nvSpPr>
          <p:cNvPr id="28" name="Rectangle 27"/>
          <p:cNvSpPr/>
          <p:nvPr/>
        </p:nvSpPr>
        <p:spPr>
          <a:xfrm rot="747342">
            <a:off x="4180004" y="3112838"/>
            <a:ext cx="2229325" cy="15875"/>
          </a:xfrm>
          <a:prstGeom prst="rect">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Isosceles Triangle 28"/>
          <p:cNvSpPr/>
          <p:nvPr/>
        </p:nvSpPr>
        <p:spPr>
          <a:xfrm rot="6147342">
            <a:off x="6359787" y="3305466"/>
            <a:ext cx="121615" cy="128016"/>
          </a:xfrm>
          <a:prstGeom prst="triangle">
            <a:avLst/>
          </a:prstGeom>
          <a:solidFill>
            <a:srgbClr val="6B6B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nvSpPr>
        <p:spPr>
          <a:xfrm>
            <a:off x="1051560" y="4041648"/>
            <a:ext cx="5943600" cy="274320"/>
          </a:xfrm>
          <a:prstGeom prst="rect">
            <a:avLst/>
          </a:prstGeom>
          <a:noFill/>
        </p:spPr>
        <p:txBody>
          <a:bodyPr wrap="square" anchor="t" lIns="0" rIns="0" tIns="0" bIns="0">
            <a:spAutoFit/>
          </a:bodyPr>
          <a:lstStyle/>
          <a:p>
            <a:pPr algn="l">
              <a:lnSpc>
                <a:spcPct val="100000"/>
              </a:lnSpc>
            </a:pPr>
            <a:r>
              <a:rPr sz="1000" b="0" i="1">
                <a:solidFill>
                  <a:srgbClr val="6B6B66"/>
                </a:solidFill>
                <a:latin typeface="Avenir Next"/>
              </a:rPr>
              <a:t>specialist retrieval agents — via MCP or native connectors</a:t>
            </a:r>
          </a:p>
        </p:txBody>
      </p:sp>
      <p:sp>
        <p:nvSpPr>
          <p:cNvPr id="31" name="Rounded Rectangle 30"/>
          <p:cNvSpPr/>
          <p:nvPr/>
        </p:nvSpPr>
        <p:spPr>
          <a:xfrm>
            <a:off x="7818120" y="3337560"/>
            <a:ext cx="1691640" cy="658368"/>
          </a:xfrm>
          <a:prstGeom prst="roundRect">
            <a:avLst>
              <a:gd name="adj" fmla="val 12000"/>
            </a:avLst>
          </a:prstGeom>
          <a:solidFill>
            <a:srgbClr val="FFFFFF"/>
          </a:solidFill>
          <a:ln w="19050">
            <a:solidFill>
              <a:srgbClr val="3F7FBF"/>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200" b="1" i="0">
                <a:solidFill>
                  <a:srgbClr val="1A1A1A"/>
                </a:solidFill>
                <a:latin typeface="Avenir Next"/>
              </a:rPr>
              <a:t>Evidence</a:t>
            </a:r>
          </a:p>
          <a:p>
            <a:pPr algn="ctr">
              <a:lnSpc>
                <a:spcPct val="100000"/>
              </a:lnSpc>
            </a:pPr>
            <a:r>
              <a:rPr sz="1200" b="1" i="0">
                <a:solidFill>
                  <a:srgbClr val="1A1A1A"/>
                </a:solidFill>
                <a:latin typeface="Avenir Next"/>
              </a:rPr>
              <a:t>grader</a:t>
            </a:r>
          </a:p>
        </p:txBody>
      </p:sp>
      <p:sp>
        <p:nvSpPr>
          <p:cNvPr id="32" name="Rectangle 31"/>
          <p:cNvSpPr/>
          <p:nvPr/>
        </p:nvSpPr>
        <p:spPr>
          <a:xfrm>
            <a:off x="7406640" y="3655631"/>
            <a:ext cx="30906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Isosceles Triangle 32"/>
          <p:cNvSpPr/>
          <p:nvPr/>
        </p:nvSpPr>
        <p:spPr>
          <a:xfrm rot="5400000">
            <a:off x="7693304" y="3602736"/>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Rounded Rectangle 33"/>
          <p:cNvSpPr/>
          <p:nvPr/>
        </p:nvSpPr>
        <p:spPr>
          <a:xfrm>
            <a:off x="9829800" y="3337560"/>
            <a:ext cx="1554480" cy="658368"/>
          </a:xfrm>
          <a:prstGeom prst="roundRect">
            <a:avLst>
              <a:gd name="adj" fmla="val 12000"/>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50" b="1" i="0">
                <a:solidFill>
                  <a:srgbClr val="FFFFFF"/>
                </a:solidFill>
                <a:latin typeface="Avenir Next"/>
              </a:rPr>
              <a:t>Synthesizer</a:t>
            </a:r>
          </a:p>
          <a:p>
            <a:pPr algn="ctr">
              <a:lnSpc>
                <a:spcPct val="100000"/>
              </a:lnSpc>
            </a:pPr>
            <a:r>
              <a:rPr sz="1150" b="1" i="0">
                <a:solidFill>
                  <a:srgbClr val="FFFFFF"/>
                </a:solidFill>
                <a:latin typeface="Avenir Next"/>
              </a:rPr>
              <a:t>(cited answer)</a:t>
            </a:r>
          </a:p>
        </p:txBody>
      </p:sp>
      <p:sp>
        <p:nvSpPr>
          <p:cNvPr id="35" name="Rectangle 34"/>
          <p:cNvSpPr/>
          <p:nvPr/>
        </p:nvSpPr>
        <p:spPr>
          <a:xfrm>
            <a:off x="9509760" y="3655631"/>
            <a:ext cx="21762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6" name="Isosceles Triangle 35"/>
          <p:cNvSpPr/>
          <p:nvPr/>
        </p:nvSpPr>
        <p:spPr>
          <a:xfrm rot="5400000">
            <a:off x="9704984" y="3602736"/>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Rectangle 36"/>
          <p:cNvSpPr/>
          <p:nvPr/>
        </p:nvSpPr>
        <p:spPr>
          <a:xfrm rot="11397828">
            <a:off x="8563942" y="3322898"/>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8" name="Rectangle 37"/>
          <p:cNvSpPr/>
          <p:nvPr/>
        </p:nvSpPr>
        <p:spPr>
          <a:xfrm rot="11397828">
            <a:off x="8433354" y="3299957"/>
            <a:ext cx="77723"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Rectangle 38"/>
          <p:cNvSpPr/>
          <p:nvPr/>
        </p:nvSpPr>
        <p:spPr>
          <a:xfrm rot="11397828">
            <a:off x="8302765" y="3277016"/>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0" name="Rectangle 39"/>
          <p:cNvSpPr/>
          <p:nvPr/>
        </p:nvSpPr>
        <p:spPr>
          <a:xfrm rot="11397828">
            <a:off x="8172177" y="3254074"/>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1" name="Rectangle 40"/>
          <p:cNvSpPr/>
          <p:nvPr/>
        </p:nvSpPr>
        <p:spPr>
          <a:xfrm rot="11397828">
            <a:off x="8041589" y="3231133"/>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2" name="Rectangle 41"/>
          <p:cNvSpPr/>
          <p:nvPr/>
        </p:nvSpPr>
        <p:spPr>
          <a:xfrm rot="11397828">
            <a:off x="7911001" y="3208192"/>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Rectangle 42"/>
          <p:cNvSpPr/>
          <p:nvPr/>
        </p:nvSpPr>
        <p:spPr>
          <a:xfrm rot="11397828">
            <a:off x="7780412" y="3185251"/>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Rectangle 43"/>
          <p:cNvSpPr/>
          <p:nvPr/>
        </p:nvSpPr>
        <p:spPr>
          <a:xfrm rot="11397828">
            <a:off x="7649824" y="3162310"/>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Rectangle 44"/>
          <p:cNvSpPr/>
          <p:nvPr/>
        </p:nvSpPr>
        <p:spPr>
          <a:xfrm rot="11397828">
            <a:off x="7519236" y="3139368"/>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Rectangle 45"/>
          <p:cNvSpPr/>
          <p:nvPr/>
        </p:nvSpPr>
        <p:spPr>
          <a:xfrm rot="11397828">
            <a:off x="7388648" y="3116427"/>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Rectangle 46"/>
          <p:cNvSpPr/>
          <p:nvPr/>
        </p:nvSpPr>
        <p:spPr>
          <a:xfrm rot="11397828">
            <a:off x="7258060" y="3093486"/>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8" name="Rectangle 47"/>
          <p:cNvSpPr/>
          <p:nvPr/>
        </p:nvSpPr>
        <p:spPr>
          <a:xfrm rot="11397828">
            <a:off x="7127471" y="3070545"/>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Rectangle 48"/>
          <p:cNvSpPr/>
          <p:nvPr/>
        </p:nvSpPr>
        <p:spPr>
          <a:xfrm rot="11397828">
            <a:off x="6996883" y="3047604"/>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Rectangle 49"/>
          <p:cNvSpPr/>
          <p:nvPr/>
        </p:nvSpPr>
        <p:spPr>
          <a:xfrm rot="11397828">
            <a:off x="6866295" y="3024663"/>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Rectangle 50"/>
          <p:cNvSpPr/>
          <p:nvPr/>
        </p:nvSpPr>
        <p:spPr>
          <a:xfrm rot="11397828">
            <a:off x="6735707" y="3001721"/>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2" name="Rectangle 51"/>
          <p:cNvSpPr/>
          <p:nvPr/>
        </p:nvSpPr>
        <p:spPr>
          <a:xfrm rot="11397828">
            <a:off x="6605119" y="2978780"/>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Rectangle 52"/>
          <p:cNvSpPr/>
          <p:nvPr/>
        </p:nvSpPr>
        <p:spPr>
          <a:xfrm rot="11397828">
            <a:off x="6474530" y="2955839"/>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4" name="Rectangle 53"/>
          <p:cNvSpPr/>
          <p:nvPr/>
        </p:nvSpPr>
        <p:spPr>
          <a:xfrm rot="11397828">
            <a:off x="6343942" y="2932898"/>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5" name="Rectangle 54"/>
          <p:cNvSpPr/>
          <p:nvPr/>
        </p:nvSpPr>
        <p:spPr>
          <a:xfrm rot="11397828">
            <a:off x="6213354" y="2909957"/>
            <a:ext cx="77723"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Rectangle 55"/>
          <p:cNvSpPr/>
          <p:nvPr/>
        </p:nvSpPr>
        <p:spPr>
          <a:xfrm rot="11397828">
            <a:off x="6082766" y="2887016"/>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Rectangle 56"/>
          <p:cNvSpPr/>
          <p:nvPr/>
        </p:nvSpPr>
        <p:spPr>
          <a:xfrm rot="11397828">
            <a:off x="5952177" y="2864074"/>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8" name="Rectangle 57"/>
          <p:cNvSpPr/>
          <p:nvPr/>
        </p:nvSpPr>
        <p:spPr>
          <a:xfrm rot="11397828">
            <a:off x="5821589" y="2841133"/>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Rectangle 58"/>
          <p:cNvSpPr/>
          <p:nvPr/>
        </p:nvSpPr>
        <p:spPr>
          <a:xfrm rot="11397828">
            <a:off x="5691001" y="2818192"/>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0" name="Rectangle 59"/>
          <p:cNvSpPr/>
          <p:nvPr/>
        </p:nvSpPr>
        <p:spPr>
          <a:xfrm rot="11397828">
            <a:off x="5560413" y="2795251"/>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1" name="Rectangle 60"/>
          <p:cNvSpPr/>
          <p:nvPr/>
        </p:nvSpPr>
        <p:spPr>
          <a:xfrm rot="11397828">
            <a:off x="5429825" y="2772310"/>
            <a:ext cx="77724"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2" name="Rectangle 61"/>
          <p:cNvSpPr/>
          <p:nvPr/>
        </p:nvSpPr>
        <p:spPr>
          <a:xfrm rot="11397828">
            <a:off x="5358532" y="2754537"/>
            <a:ext cx="17977" cy="15875"/>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Isosceles Triangle 62"/>
          <p:cNvSpPr/>
          <p:nvPr/>
        </p:nvSpPr>
        <p:spPr>
          <a:xfrm rot="16797828">
            <a:off x="5260035" y="2690267"/>
            <a:ext cx="121615" cy="128016"/>
          </a:xfrm>
          <a:prstGeom prst="triangle">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4" name="TextBox 63"/>
          <p:cNvSpPr txBox="1"/>
          <p:nvPr/>
        </p:nvSpPr>
        <p:spPr>
          <a:xfrm>
            <a:off x="6035040" y="2999232"/>
            <a:ext cx="2194560" cy="256032"/>
          </a:xfrm>
          <a:prstGeom prst="rect">
            <a:avLst/>
          </a:prstGeom>
          <a:noFill/>
        </p:spPr>
        <p:txBody>
          <a:bodyPr wrap="square" anchor="t" lIns="0" rIns="0" tIns="0" bIns="0">
            <a:spAutoFit/>
          </a:bodyPr>
          <a:lstStyle/>
          <a:p>
            <a:pPr algn="l">
              <a:lnSpc>
                <a:spcPct val="100000"/>
              </a:lnSpc>
            </a:pPr>
            <a:r>
              <a:rPr sz="1000" b="0" i="1">
                <a:solidFill>
                  <a:srgbClr val="3F7FBF"/>
                </a:solidFill>
                <a:latin typeface="Avenir Next"/>
              </a:rPr>
              <a:t>weak evidence → re-plan</a:t>
            </a:r>
          </a:p>
        </p:txBody>
      </p:sp>
      <p:sp>
        <p:nvSpPr>
          <p:cNvPr id="65" name="Rounded Rectangle 64"/>
          <p:cNvSpPr/>
          <p:nvPr/>
        </p:nvSpPr>
        <p:spPr>
          <a:xfrm>
            <a:off x="868680" y="4709160"/>
            <a:ext cx="10424160" cy="384048"/>
          </a:xfrm>
          <a:prstGeom prst="roundRect">
            <a:avLst>
              <a:gd name="adj" fmla="val 12000"/>
            </a:avLst>
          </a:prstGeom>
          <a:solidFill>
            <a:srgbClr val="1E7A6D"/>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050" b="1" i="0">
                <a:solidFill>
                  <a:srgbClr val="FFFFFF"/>
                </a:solidFill>
                <a:latin typeface="Avenir Next"/>
              </a:rPr>
              <a:t>PROVENANCE RAIL — every hop records source, version, owner, confidence</a:t>
            </a:r>
          </a:p>
        </p:txBody>
      </p:sp>
      <p:sp>
        <p:nvSpPr>
          <p:cNvPr id="66" name="Rounded Rectangle 65"/>
          <p:cNvSpPr/>
          <p:nvPr/>
        </p:nvSpPr>
        <p:spPr>
          <a:xfrm>
            <a:off x="640080" y="5440680"/>
            <a:ext cx="10881360" cy="438912"/>
          </a:xfrm>
          <a:prstGeom prst="roundRect">
            <a:avLst>
              <a:gd name="adj" fmla="val 12000"/>
            </a:avLst>
          </a:prstGeom>
          <a:solidFill>
            <a:srgbClr val="22302E"/>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100" b="1" i="0">
                <a:solidFill>
                  <a:srgbClr val="F7F5EE"/>
                </a:solidFill>
                <a:latin typeface="Avenir Next"/>
              </a:rPr>
              <a:t>OBSERVABILITY PLANE — OpenTelemetry gen_ai.* spans · trace every hop · budget every loop</a:t>
            </a:r>
          </a:p>
        </p:txBody>
      </p:sp>
    </p:spTree>
  </p:cSld>
  <p:clrMapOvr>
    <a:masterClrMapping/>
  </p:clrMapOvr>
</p:sld>
</file>

<file path=ppt/slides/slide43.xml><?xml version="1.0" encoding="utf-8"?>
<p:sld xmlns:a="http://schemas.openxmlformats.org/drawingml/2006/main" xmlns:p="http://schemas.openxmlformats.org/presentationml/2006/main" xmlns:r="http://schemas.openxmlformats.org/officeDocument/2006/relationships">
  <p:cSld>
    <p:bg>
      <p:bgPr>
        <a:solidFill>
          <a:srgbClr val="22302E"/>
        </a:solidFill>
        <a:effectLst/>
      </p:bgPr>
    </p:bg>
    <p:spTree>
      <p:nvGrpSpPr>
        <p:cNvPr id="1" name=""/>
        <p:cNvGrpSpPr/>
        <p:nvPr/>
      </p:nvGrpSpPr>
      <p:grpSpPr/>
      <p:sp>
        <p:nvSpPr>
          <p:cNvPr id="2" name="TextBox 1"/>
          <p:cNvSpPr txBox="1"/>
          <p:nvPr/>
        </p:nvSpPr>
        <p:spPr>
          <a:xfrm>
            <a:off x="502920" y="1417320"/>
            <a:ext cx="3200400" cy="457200"/>
          </a:xfrm>
          <a:prstGeom prst="rect">
            <a:avLst/>
          </a:prstGeom>
          <a:noFill/>
        </p:spPr>
        <p:txBody>
          <a:bodyPr wrap="square" anchor="t" lIns="0" rIns="0" tIns="0" bIns="0">
            <a:spAutoFit/>
          </a:bodyPr>
          <a:lstStyle/>
          <a:p>
            <a:pPr algn="l">
              <a:lnSpc>
                <a:spcPct val="100000"/>
              </a:lnSpc>
            </a:pPr>
            <a:r>
              <a:rPr sz="2000" b="1" i="0">
                <a:solidFill>
                  <a:srgbClr val="E8683A"/>
                </a:solidFill>
                <a:latin typeface="Avenir Next"/>
              </a:rPr>
              <a:t>ACT 5</a:t>
            </a:r>
          </a:p>
        </p:txBody>
      </p:sp>
      <p:sp>
        <p:nvSpPr>
          <p:cNvPr id="3" name="Rectangle 2"/>
          <p:cNvSpPr/>
          <p:nvPr/>
        </p:nvSpPr>
        <p:spPr>
          <a:xfrm>
            <a:off x="502920" y="1992630"/>
            <a:ext cx="1874520" cy="3810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2240280"/>
            <a:ext cx="10515600" cy="1554480"/>
          </a:xfrm>
          <a:prstGeom prst="rect">
            <a:avLst/>
          </a:prstGeom>
          <a:noFill/>
        </p:spPr>
        <p:txBody>
          <a:bodyPr wrap="square" anchor="t" lIns="0" rIns="0" tIns="0" bIns="0">
            <a:spAutoFit/>
          </a:bodyPr>
          <a:lstStyle/>
          <a:p>
            <a:pPr algn="l">
              <a:lnSpc>
                <a:spcPct val="100000"/>
              </a:lnSpc>
            </a:pPr>
            <a:r>
              <a:rPr sz="5400" b="1" i="0">
                <a:solidFill>
                  <a:srgbClr val="F7F5EE"/>
                </a:solidFill>
                <a:latin typeface="Avenir Next"/>
              </a:rPr>
              <a:t>The knowledge agent spectrum</a:t>
            </a:r>
          </a:p>
        </p:txBody>
      </p:sp>
      <p:sp>
        <p:nvSpPr>
          <p:cNvPr id="5" name="TextBox 4"/>
          <p:cNvSpPr txBox="1"/>
          <p:nvPr/>
        </p:nvSpPr>
        <p:spPr>
          <a:xfrm>
            <a:off x="502920" y="3977639"/>
            <a:ext cx="9875520" cy="914400"/>
          </a:xfrm>
          <a:prstGeom prst="rect">
            <a:avLst/>
          </a:prstGeom>
          <a:noFill/>
        </p:spPr>
        <p:txBody>
          <a:bodyPr wrap="square" anchor="t" lIns="0" rIns="0" tIns="0" bIns="0">
            <a:spAutoFit/>
          </a:bodyPr>
          <a:lstStyle/>
          <a:p>
            <a:pPr algn="l">
              <a:lnSpc>
                <a:spcPct val="100000"/>
              </a:lnSpc>
            </a:pPr>
            <a:r>
              <a:rPr sz="1900" b="0" i="0">
                <a:solidFill>
                  <a:srgbClr val="C9D6D2"/>
                </a:solidFill>
                <a:latin typeface="Avenir Next"/>
              </a:rPr>
              <a:t>From retrieval to document intelligence to research synthesis — a complete knowledge pipeline</a:t>
            </a:r>
          </a:p>
        </p:txBody>
      </p:sp>
      <p:sp>
        <p:nvSpPr>
          <p:cNvPr id="6" name="Rounded Rectangle 5"/>
          <p:cNvSpPr/>
          <p:nvPr/>
        </p:nvSpPr>
        <p:spPr>
          <a:xfrm>
            <a:off x="502920" y="5166360"/>
            <a:ext cx="2194560" cy="457200"/>
          </a:xfrm>
          <a:prstGeom prst="roundRect">
            <a:avLst>
              <a:gd name="adj" fmla="val 12000"/>
            </a:avLst>
          </a:prstGeom>
          <a:no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2BB5A0"/>
                </a:solidFill>
                <a:latin typeface="Avenir Next"/>
              </a:rPr>
              <a:t>5 min</a:t>
            </a:r>
          </a:p>
        </p:txBody>
      </p:sp>
      <p:sp>
        <p:nvSpPr>
          <p:cNvPr id="7" name="Rectangle 6"/>
          <p:cNvSpPr/>
          <p:nvPr/>
        </p:nvSpPr>
        <p:spPr>
          <a:xfrm>
            <a:off x="11185855" y="1097280"/>
            <a:ext cx="321868" cy="32186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366906" y="916229"/>
            <a:ext cx="321868" cy="321868"/>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547957" y="735178"/>
            <a:ext cx="321868" cy="321868"/>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11277295" y="6492240"/>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43</a:t>
            </a:r>
          </a:p>
        </p:txBody>
      </p:sp>
    </p:spTree>
  </p:cSld>
  <p:clrMapOvr>
    <a:masterClrMapping/>
  </p:clrMapOvr>
</p:sld>
</file>

<file path=ppt/slides/slide44.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5 · THREE AGENTS, ONE SPINE</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The knowledge agent spectrum</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44</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graphicFrame>
        <p:nvGraphicFramePr>
          <p:cNvPr id="10" name="Table 9"/>
          <p:cNvGraphicFramePr>
            <a:graphicFrameLocks noGrp="1"/>
          </p:cNvGraphicFramePr>
          <p:nvPr/>
        </p:nvGraphicFramePr>
        <p:xfrm>
          <a:off x="502920" y="1664208"/>
          <a:ext cx="11183110" cy="2267712"/>
        </p:xfrm>
        <a:graphic>
          <a:graphicData uri="http://schemas.openxmlformats.org/drawingml/2006/table">
            <a:tbl>
              <a:tblPr>
                <a:tableStyleId>{5C22544A-7EE6-4342-B048-85BDC9FD1C3A}</a:tableStyleId>
              </a:tblPr>
              <a:tblGrid>
                <a:gridCol w="3558262"/>
                <a:gridCol w="2541616"/>
                <a:gridCol w="2541616"/>
                <a:gridCol w="2541616"/>
              </a:tblGrid>
              <a:tr h="566928">
                <a:tc>
                  <a:txBody>
                    <a:bodyPr wrap="square"/>
                    <a:lstStyle/>
                    <a:p>
                      <a:r>
                        <a:rPr sz="1250" b="1" i="0">
                          <a:solidFill>
                            <a:srgbClr val="F7F5EE"/>
                          </a:solidFill>
                          <a:latin typeface="Avenir Next"/>
                        </a:rPr>
                        <a:t>Agent</a:t>
                      </a:r>
                    </a:p>
                  </a:txBody>
                  <a:tcPr anchor="ctr">
                    <a:solidFill>
                      <a:srgbClr val="22302E"/>
                    </a:solidFill>
                  </a:tcPr>
                </a:tc>
                <a:tc>
                  <a:txBody>
                    <a:bodyPr wrap="square"/>
                    <a:lstStyle/>
                    <a:p>
                      <a:r>
                        <a:rPr sz="1250" b="1" i="0">
                          <a:solidFill>
                            <a:srgbClr val="F7F5EE"/>
                          </a:solidFill>
                          <a:latin typeface="Avenir Next"/>
                        </a:rPr>
                        <a:t>Role</a:t>
                      </a:r>
                    </a:p>
                  </a:txBody>
                  <a:tcPr anchor="ctr">
                    <a:solidFill>
                      <a:srgbClr val="22302E"/>
                    </a:solidFill>
                  </a:tcPr>
                </a:tc>
                <a:tc>
                  <a:txBody>
                    <a:bodyPr wrap="square"/>
                    <a:lstStyle/>
                    <a:p>
                      <a:r>
                        <a:rPr sz="1250" b="1" i="0">
                          <a:solidFill>
                            <a:srgbClr val="F7F5EE"/>
                          </a:solidFill>
                          <a:latin typeface="Avenir Next"/>
                        </a:rPr>
                        <a:t>Signature capability</a:t>
                      </a:r>
                    </a:p>
                  </a:txBody>
                  <a:tcPr anchor="ctr">
                    <a:solidFill>
                      <a:srgbClr val="22302E"/>
                    </a:solidFill>
                  </a:tcPr>
                </a:tc>
                <a:tc>
                  <a:txBody>
                    <a:bodyPr wrap="square"/>
                    <a:lstStyle/>
                    <a:p>
                      <a:r>
                        <a:rPr sz="1250" b="1" i="0">
                          <a:solidFill>
                            <a:srgbClr val="F7F5EE"/>
                          </a:solidFill>
                          <a:latin typeface="Avenir Next"/>
                        </a:rPr>
                        <a:t>Level</a:t>
                      </a:r>
                    </a:p>
                  </a:txBody>
                  <a:tcPr anchor="ctr">
                    <a:solidFill>
                      <a:srgbClr val="22302E"/>
                    </a:solidFill>
                  </a:tcPr>
                </a:tc>
              </a:tr>
              <a:tr h="566928">
                <a:tc>
                  <a:txBody>
                    <a:bodyPr wrap="square"/>
                    <a:lstStyle/>
                    <a:p>
                      <a:r>
                        <a:rPr sz="1300" b="1" i="0">
                          <a:solidFill>
                            <a:srgbClr val="1A1A1A"/>
                          </a:solidFill>
                          <a:latin typeface="Avenir Next"/>
                        </a:rPr>
                        <a:t>Knowledge Retrieval</a:t>
                      </a:r>
                    </a:p>
                  </a:txBody>
                  <a:tcPr anchor="ctr">
                    <a:solidFill>
                      <a:srgbClr val="FFFFFF"/>
                    </a:solidFill>
                  </a:tcPr>
                </a:tc>
                <a:tc>
                  <a:txBody>
                    <a:bodyPr wrap="square"/>
                    <a:lstStyle/>
                    <a:p>
                      <a:r>
                        <a:rPr sz="1300" b="0" i="0">
                          <a:solidFill>
                            <a:srgbClr val="1A1A1A"/>
                          </a:solidFill>
                          <a:latin typeface="Avenir Next"/>
                        </a:rPr>
                        <a:t>Connects LLMs to live sources</a:t>
                      </a:r>
                    </a:p>
                  </a:txBody>
                  <a:tcPr anchor="ctr">
                    <a:solidFill>
                      <a:srgbClr val="FFFFFF"/>
                    </a:solidFill>
                  </a:tcPr>
                </a:tc>
                <a:tc>
                  <a:txBody>
                    <a:bodyPr wrap="square"/>
                    <a:lstStyle/>
                    <a:p>
                      <a:r>
                        <a:rPr sz="1300" b="0" i="0">
                          <a:solidFill>
                            <a:srgbClr val="1A1A1A"/>
                          </a:solidFill>
                          <a:latin typeface="Avenir Next"/>
                        </a:rPr>
                        <a:t>Mitigates cutoff + hallucination</a:t>
                      </a:r>
                    </a:p>
                  </a:txBody>
                  <a:tcPr anchor="ctr">
                    <a:solidFill>
                      <a:srgbClr val="FFFFFF"/>
                    </a:solidFill>
                  </a:tcPr>
                </a:tc>
                <a:tc>
                  <a:txBody>
                    <a:bodyPr wrap="square"/>
                    <a:lstStyle/>
                    <a:p>
                      <a:r>
                        <a:rPr sz="1300" b="0" i="0">
                          <a:solidFill>
                            <a:srgbClr val="1A1A1A"/>
                          </a:solidFill>
                          <a:latin typeface="Avenir Next"/>
                        </a:rPr>
                        <a:t>Level 2-3</a:t>
                      </a:r>
                    </a:p>
                  </a:txBody>
                  <a:tcPr anchor="ctr">
                    <a:solidFill>
                      <a:srgbClr val="FFFFFF"/>
                    </a:solidFill>
                  </a:tcPr>
                </a:tc>
              </a:tr>
              <a:tr h="566928">
                <a:tc>
                  <a:txBody>
                    <a:bodyPr wrap="square"/>
                    <a:lstStyle/>
                    <a:p>
                      <a:r>
                        <a:rPr sz="1300" b="1" i="0">
                          <a:solidFill>
                            <a:srgbClr val="1A1A1A"/>
                          </a:solidFill>
                          <a:latin typeface="Avenir Next"/>
                        </a:rPr>
                        <a:t>Document Intelligence</a:t>
                      </a:r>
                    </a:p>
                  </a:txBody>
                  <a:tcPr anchor="ctr">
                    <a:solidFill>
                      <a:srgbClr val="EFECE2"/>
                    </a:solidFill>
                  </a:tcPr>
                </a:tc>
                <a:tc>
                  <a:txBody>
                    <a:bodyPr wrap="square"/>
                    <a:lstStyle/>
                    <a:p>
                      <a:r>
                        <a:rPr sz="1300" b="0" i="0">
                          <a:solidFill>
                            <a:srgbClr val="1A1A1A"/>
                          </a:solidFill>
                          <a:latin typeface="Avenir Next"/>
                        </a:rPr>
                        <a:t>Messy documents → trusted data</a:t>
                      </a:r>
                    </a:p>
                  </a:txBody>
                  <a:tcPr anchor="ctr">
                    <a:solidFill>
                      <a:srgbClr val="EFECE2"/>
                    </a:solidFill>
                  </a:tcPr>
                </a:tc>
                <a:tc>
                  <a:txBody>
                    <a:bodyPr wrap="square"/>
                    <a:lstStyle/>
                    <a:p>
                      <a:r>
                        <a:rPr sz="1300" b="0" i="0">
                          <a:solidFill>
                            <a:srgbClr val="1A1A1A"/>
                          </a:solidFill>
                          <a:latin typeface="Avenir Next"/>
                        </a:rPr>
                        <a:t>OCR, layout parsing, schema extraction</a:t>
                      </a:r>
                    </a:p>
                  </a:txBody>
                  <a:tcPr anchor="ctr">
                    <a:solidFill>
                      <a:srgbClr val="EFECE2"/>
                    </a:solidFill>
                  </a:tcPr>
                </a:tc>
                <a:tc>
                  <a:txBody>
                    <a:bodyPr wrap="square"/>
                    <a:lstStyle/>
                    <a:p>
                      <a:r>
                        <a:rPr sz="1300" b="0" i="0">
                          <a:solidFill>
                            <a:srgbClr val="1A1A1A"/>
                          </a:solidFill>
                          <a:latin typeface="Avenir Next"/>
                        </a:rPr>
                        <a:t>Level 2-3</a:t>
                      </a:r>
                    </a:p>
                  </a:txBody>
                  <a:tcPr anchor="ctr">
                    <a:solidFill>
                      <a:srgbClr val="EFECE2"/>
                    </a:solidFill>
                  </a:tcPr>
                </a:tc>
              </a:tr>
              <a:tr h="566928">
                <a:tc>
                  <a:txBody>
                    <a:bodyPr wrap="square"/>
                    <a:lstStyle/>
                    <a:p>
                      <a:r>
                        <a:rPr sz="1300" b="1" i="0">
                          <a:solidFill>
                            <a:srgbClr val="1A1A1A"/>
                          </a:solidFill>
                          <a:latin typeface="Avenir Next"/>
                        </a:rPr>
                        <a:t>Scientific Research</a:t>
                      </a:r>
                    </a:p>
                  </a:txBody>
                  <a:tcPr anchor="ctr">
                    <a:solidFill>
                      <a:srgbClr val="FFFFFF"/>
                    </a:solidFill>
                  </a:tcPr>
                </a:tc>
                <a:tc>
                  <a:txBody>
                    <a:bodyPr wrap="square"/>
                    <a:lstStyle/>
                    <a:p>
                      <a:r>
                        <a:rPr sz="1300" b="0" i="0">
                          <a:solidFill>
                            <a:srgbClr val="1A1A1A"/>
                          </a:solidFill>
                          <a:latin typeface="Avenir Next"/>
                        </a:rPr>
                        <a:t>Synthesizes across corpora</a:t>
                      </a:r>
                    </a:p>
                  </a:txBody>
                  <a:tcPr anchor="ctr">
                    <a:solidFill>
                      <a:srgbClr val="FFFFFF"/>
                    </a:solidFill>
                  </a:tcPr>
                </a:tc>
                <a:tc>
                  <a:txBody>
                    <a:bodyPr wrap="square"/>
                    <a:lstStyle/>
                    <a:p>
                      <a:r>
                        <a:rPr sz="1300" b="0" i="0">
                          <a:solidFill>
                            <a:srgbClr val="1A1A1A"/>
                          </a:solidFill>
                          <a:latin typeface="Avenir Next"/>
                        </a:rPr>
                        <a:t>Consensus, gaps, hypothesis generation</a:t>
                      </a:r>
                    </a:p>
                  </a:txBody>
                  <a:tcPr anchor="ctr">
                    <a:solidFill>
                      <a:srgbClr val="FFFFFF"/>
                    </a:solidFill>
                  </a:tcPr>
                </a:tc>
                <a:tc>
                  <a:txBody>
                    <a:bodyPr wrap="square"/>
                    <a:lstStyle/>
                    <a:p>
                      <a:r>
                        <a:rPr sz="1300" b="0" i="0">
                          <a:solidFill>
                            <a:srgbClr val="1A1A1A"/>
                          </a:solidFill>
                          <a:latin typeface="Avenir Next"/>
                        </a:rPr>
                        <a:t>Level 4</a:t>
                      </a:r>
                    </a:p>
                  </a:txBody>
                  <a:tcPr anchor="ctr">
                    <a:solidFill>
                      <a:srgbClr val="FFFFFF"/>
                    </a:solidFill>
                  </a:tcPr>
                </a:tc>
              </a:tr>
            </a:tbl>
          </a:graphicData>
        </a:graphic>
      </p:graphicFrame>
    </p:spTree>
  </p:cSld>
  <p:clrMapOvr>
    <a:masterClrMapping/>
  </p:clrMapOvr>
</p:sld>
</file>

<file path=ppt/slides/slide45.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5 · IF YOU REMEMBER ONE SLIDE</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The decision framework to take home</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45</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801368"/>
            <a:ext cx="11064240" cy="4480560"/>
          </a:xfrm>
          <a:prstGeom prst="rect">
            <a:avLst/>
          </a:prstGeom>
          <a:noFill/>
        </p:spPr>
        <p:txBody>
          <a:bodyPr wrap="square">
            <a:spAutoFit/>
          </a:bodyPr>
          <a:lstStyle/>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Start simple:</a:t>
            </a:r>
            <a:r>
              <a:rPr sz="1900" b="0" i="0">
                <a:solidFill>
                  <a:srgbClr val="1A1A1A"/>
                </a:solidFill>
                <a:latin typeface="Avenir Next"/>
              </a:rPr>
              <a:t> add agentic complexity only when you can name the failure it fixes</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Match pattern to symptom:</a:t>
            </a:r>
            <a:r>
              <a:rPr sz="1900" b="0" i="0">
                <a:solidFill>
                  <a:srgbClr val="1A1A1A"/>
                </a:solidFill>
                <a:latin typeface="Avenir Next"/>
              </a:rPr>
              <a:t> the cheat sheet exists so you don't cargo-cult architectures</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Measure:</a:t>
            </a:r>
            <a:r>
              <a:rPr sz="1900" b="0" i="0">
                <a:solidFill>
                  <a:srgbClr val="1A1A1A"/>
                </a:solidFill>
                <a:latin typeface="Avenir Next"/>
              </a:rPr>
              <a:t> RAG triad — context relevance, groundedness, answer relevance — + trajectory metrics</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Observe:</a:t>
            </a:r>
            <a:r>
              <a:rPr sz="1900" b="0" i="0">
                <a:solidFill>
                  <a:srgbClr val="1A1A1A"/>
                </a:solidFill>
                <a:latin typeface="Avenir Next"/>
              </a:rPr>
              <a:t> trace every hop, budget every loop — an unbounded loop is an outage</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Govern:</a:t>
            </a:r>
            <a:r>
              <a:rPr sz="1900" b="0" i="0">
                <a:solidFill>
                  <a:srgbClr val="1A1A1A"/>
                </a:solidFill>
                <a:latin typeface="Avenir Next"/>
              </a:rPr>
              <a:t> retrieval is an access-control surface — secure it like one</a:t>
            </a:r>
          </a:p>
        </p:txBody>
      </p:sp>
    </p:spTree>
  </p:cSld>
  <p:clrMapOvr>
    <a:masterClrMapping/>
  </p:clrMapOvr>
</p:sld>
</file>

<file path=ppt/slides/slide46.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5 · RESOURCES</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Your take-home kit</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46</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801368"/>
            <a:ext cx="11064240" cy="4480560"/>
          </a:xfrm>
          <a:prstGeom prst="rect">
            <a:avLst/>
          </a:prstGeom>
          <a:noFill/>
        </p:spPr>
        <p:txBody>
          <a:bodyPr wrap="square">
            <a:spAutoFit/>
          </a:bodyPr>
          <a:lstStyle/>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3 Colab labs:</a:t>
            </a:r>
            <a:r>
              <a:rPr sz="1900" b="0" i="0">
                <a:solidFill>
                  <a:srgbClr val="1A1A1A"/>
                </a:solidFill>
                <a:latin typeface="Avenir Next"/>
              </a:rPr>
              <a:t> router + decomposition · corrective RAG loop · Self-RAG + RAGAS evaluation</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15-question quiz</a:t>
            </a:r>
            <a:r>
              <a:rPr sz="1900" b="0" i="0">
                <a:solidFill>
                  <a:srgbClr val="1A1A1A"/>
                </a:solidFill>
                <a:latin typeface="Avenir Next"/>
              </a:rPr>
              <a:t> with full answer key — test yourself before the labs</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Pattern cheat sheet:</a:t>
            </a:r>
            <a:r>
              <a:rPr sz="1900" b="0" i="0">
                <a:solidFill>
                  <a:srgbClr val="1A1A1A"/>
                </a:solidFill>
                <a:latin typeface="Avenir Next"/>
              </a:rPr>
              <a:t> one page, symptom → pattern</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All slides + speaker resources</a:t>
            </a:r>
            <a:r>
              <a:rPr sz="1900" b="0" i="0">
                <a:solidFill>
                  <a:srgbClr val="1A1A1A"/>
                </a:solidFill>
                <a:latin typeface="Avenir Next"/>
              </a:rPr>
              <a:t>, including today's reading list</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Delivery:</a:t>
            </a:r>
            <a:r>
              <a:rPr sz="1900" b="0" i="0">
                <a:solidFill>
                  <a:srgbClr val="1A1A1A"/>
                </a:solidFill>
                <a:latin typeface="Avenir Next"/>
              </a:rPr>
              <a:t> everything arrives via the Packt follow-up email</a:t>
            </a:r>
          </a:p>
        </p:txBody>
      </p:sp>
    </p:spTree>
  </p:cSld>
  <p:clrMapOvr>
    <a:masterClrMapping/>
  </p:clrMapOvr>
</p:sld>
</file>

<file path=ppt/slides/slide47.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5 · READING LIST</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Sources worth your weekend</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47</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664208"/>
            <a:ext cx="5394960" cy="502920"/>
          </a:xfrm>
          <a:prstGeom prst="rect">
            <a:avLst/>
          </a:prstGeom>
          <a:noFill/>
        </p:spPr>
        <p:txBody>
          <a:bodyPr wrap="square" anchor="t" lIns="0" rIns="0" tIns="0" bIns="0">
            <a:spAutoFit/>
          </a:bodyPr>
          <a:lstStyle/>
          <a:p>
            <a:pPr algn="l">
              <a:lnSpc>
                <a:spcPct val="100000"/>
              </a:lnSpc>
            </a:pPr>
            <a:r>
              <a:rPr sz="1300" b="1" i="0">
                <a:solidFill>
                  <a:srgbClr val="1A1A1A"/>
                </a:solidFill>
                <a:latin typeface="Avenir Next"/>
              </a:rPr>
              <a:t>Agentic RAG survey — the pattern taxonomy (Singh et al.)</a:t>
            </a:r>
          </a:p>
        </p:txBody>
      </p:sp>
      <p:sp>
        <p:nvSpPr>
          <p:cNvPr id="11" name="TextBox 10"/>
          <p:cNvSpPr txBox="1"/>
          <p:nvPr/>
        </p:nvSpPr>
        <p:spPr>
          <a:xfrm>
            <a:off x="502920" y="2139696"/>
            <a:ext cx="5394960" cy="274320"/>
          </a:xfrm>
          <a:prstGeom prst="rect">
            <a:avLst/>
          </a:prstGeom>
          <a:noFill/>
        </p:spPr>
        <p:txBody>
          <a:bodyPr wrap="square" anchor="t" lIns="0" rIns="0" tIns="0" bIns="0">
            <a:spAutoFit/>
          </a:bodyPr>
          <a:lstStyle/>
          <a:p>
            <a:pPr algn="l">
              <a:lnSpc>
                <a:spcPct val="100000"/>
              </a:lnSpc>
            </a:pPr>
            <a:r>
              <a:rPr sz="1150" b="0" i="0">
                <a:solidFill>
                  <a:srgbClr val="1E7A6D"/>
                </a:solidFill>
                <a:latin typeface="Menlo"/>
              </a:rPr>
              <a:t>arXiv:2501.09136</a:t>
            </a:r>
          </a:p>
        </p:txBody>
      </p:sp>
      <p:sp>
        <p:nvSpPr>
          <p:cNvPr id="12" name="TextBox 11"/>
          <p:cNvSpPr txBox="1"/>
          <p:nvPr/>
        </p:nvSpPr>
        <p:spPr>
          <a:xfrm>
            <a:off x="502920" y="2578608"/>
            <a:ext cx="5394960" cy="502920"/>
          </a:xfrm>
          <a:prstGeom prst="rect">
            <a:avLst/>
          </a:prstGeom>
          <a:noFill/>
        </p:spPr>
        <p:txBody>
          <a:bodyPr wrap="square" anchor="t" lIns="0" rIns="0" tIns="0" bIns="0">
            <a:spAutoFit/>
          </a:bodyPr>
          <a:lstStyle/>
          <a:p>
            <a:pPr algn="l">
              <a:lnSpc>
                <a:spcPct val="100000"/>
              </a:lnSpc>
            </a:pPr>
            <a:r>
              <a:rPr sz="1300" b="1" i="0">
                <a:solidFill>
                  <a:srgbClr val="1A1A1A"/>
                </a:solidFill>
                <a:latin typeface="Avenir Next"/>
              </a:rPr>
              <a:t>Lost in the Middle — why long context fails (Liu et al.)</a:t>
            </a:r>
          </a:p>
        </p:txBody>
      </p:sp>
      <p:sp>
        <p:nvSpPr>
          <p:cNvPr id="13" name="TextBox 12"/>
          <p:cNvSpPr txBox="1"/>
          <p:nvPr/>
        </p:nvSpPr>
        <p:spPr>
          <a:xfrm>
            <a:off x="502920" y="3054096"/>
            <a:ext cx="5394960" cy="274320"/>
          </a:xfrm>
          <a:prstGeom prst="rect">
            <a:avLst/>
          </a:prstGeom>
          <a:noFill/>
        </p:spPr>
        <p:txBody>
          <a:bodyPr wrap="square" anchor="t" lIns="0" rIns="0" tIns="0" bIns="0">
            <a:spAutoFit/>
          </a:bodyPr>
          <a:lstStyle/>
          <a:p>
            <a:pPr algn="l">
              <a:lnSpc>
                <a:spcPct val="100000"/>
              </a:lnSpc>
            </a:pPr>
            <a:r>
              <a:rPr sz="1150" b="0" i="0">
                <a:solidFill>
                  <a:srgbClr val="1E7A6D"/>
                </a:solidFill>
                <a:latin typeface="Menlo"/>
              </a:rPr>
              <a:t>arXiv:2307.03172</a:t>
            </a:r>
          </a:p>
        </p:txBody>
      </p:sp>
      <p:sp>
        <p:nvSpPr>
          <p:cNvPr id="14" name="TextBox 13"/>
          <p:cNvSpPr txBox="1"/>
          <p:nvPr/>
        </p:nvSpPr>
        <p:spPr>
          <a:xfrm>
            <a:off x="502920" y="3493008"/>
            <a:ext cx="5394960" cy="502920"/>
          </a:xfrm>
          <a:prstGeom prst="rect">
            <a:avLst/>
          </a:prstGeom>
          <a:noFill/>
        </p:spPr>
        <p:txBody>
          <a:bodyPr wrap="square" anchor="t" lIns="0" rIns="0" tIns="0" bIns="0">
            <a:spAutoFit/>
          </a:bodyPr>
          <a:lstStyle/>
          <a:p>
            <a:pPr algn="l">
              <a:lnSpc>
                <a:spcPct val="100000"/>
              </a:lnSpc>
            </a:pPr>
            <a:r>
              <a:rPr sz="1300" b="1" i="0">
                <a:solidFill>
                  <a:srgbClr val="1A1A1A"/>
                </a:solidFill>
                <a:latin typeface="Avenir Next"/>
              </a:rPr>
              <a:t>Self-RAG — reflection tokens for self-critique (Asai et al.)</a:t>
            </a:r>
          </a:p>
        </p:txBody>
      </p:sp>
      <p:sp>
        <p:nvSpPr>
          <p:cNvPr id="15" name="TextBox 14"/>
          <p:cNvSpPr txBox="1"/>
          <p:nvPr/>
        </p:nvSpPr>
        <p:spPr>
          <a:xfrm>
            <a:off x="502920" y="3968496"/>
            <a:ext cx="5394960" cy="274320"/>
          </a:xfrm>
          <a:prstGeom prst="rect">
            <a:avLst/>
          </a:prstGeom>
          <a:noFill/>
        </p:spPr>
        <p:txBody>
          <a:bodyPr wrap="square" anchor="t" lIns="0" rIns="0" tIns="0" bIns="0">
            <a:spAutoFit/>
          </a:bodyPr>
          <a:lstStyle/>
          <a:p>
            <a:pPr algn="l">
              <a:lnSpc>
                <a:spcPct val="100000"/>
              </a:lnSpc>
            </a:pPr>
            <a:r>
              <a:rPr sz="1150" b="0" i="0">
                <a:solidFill>
                  <a:srgbClr val="1E7A6D"/>
                </a:solidFill>
                <a:latin typeface="Menlo"/>
              </a:rPr>
              <a:t>arXiv:2310.11511</a:t>
            </a:r>
          </a:p>
        </p:txBody>
      </p:sp>
      <p:sp>
        <p:nvSpPr>
          <p:cNvPr id="16" name="TextBox 15"/>
          <p:cNvSpPr txBox="1"/>
          <p:nvPr/>
        </p:nvSpPr>
        <p:spPr>
          <a:xfrm>
            <a:off x="502920" y="4407408"/>
            <a:ext cx="5394960" cy="502920"/>
          </a:xfrm>
          <a:prstGeom prst="rect">
            <a:avLst/>
          </a:prstGeom>
          <a:noFill/>
        </p:spPr>
        <p:txBody>
          <a:bodyPr wrap="square" anchor="t" lIns="0" rIns="0" tIns="0" bIns="0">
            <a:spAutoFit/>
          </a:bodyPr>
          <a:lstStyle/>
          <a:p>
            <a:pPr algn="l">
              <a:lnSpc>
                <a:spcPct val="100000"/>
              </a:lnSpc>
            </a:pPr>
            <a:r>
              <a:rPr sz="1300" b="1" i="0">
                <a:solidFill>
                  <a:srgbClr val="1A1A1A"/>
                </a:solidFill>
                <a:latin typeface="Avenir Next"/>
              </a:rPr>
              <a:t>CRAG — the corrective retrieval loop (Yan et al.)</a:t>
            </a:r>
          </a:p>
        </p:txBody>
      </p:sp>
      <p:sp>
        <p:nvSpPr>
          <p:cNvPr id="17" name="TextBox 16"/>
          <p:cNvSpPr txBox="1"/>
          <p:nvPr/>
        </p:nvSpPr>
        <p:spPr>
          <a:xfrm>
            <a:off x="502920" y="4882896"/>
            <a:ext cx="5394960" cy="274320"/>
          </a:xfrm>
          <a:prstGeom prst="rect">
            <a:avLst/>
          </a:prstGeom>
          <a:noFill/>
        </p:spPr>
        <p:txBody>
          <a:bodyPr wrap="square" anchor="t" lIns="0" rIns="0" tIns="0" bIns="0">
            <a:spAutoFit/>
          </a:bodyPr>
          <a:lstStyle/>
          <a:p>
            <a:pPr algn="l">
              <a:lnSpc>
                <a:spcPct val="100000"/>
              </a:lnSpc>
            </a:pPr>
            <a:r>
              <a:rPr sz="1150" b="0" i="0">
                <a:solidFill>
                  <a:srgbClr val="1E7A6D"/>
                </a:solidFill>
                <a:latin typeface="Menlo"/>
              </a:rPr>
              <a:t>arXiv:2401.15884</a:t>
            </a:r>
          </a:p>
        </p:txBody>
      </p:sp>
      <p:sp>
        <p:nvSpPr>
          <p:cNvPr id="18" name="TextBox 17"/>
          <p:cNvSpPr txBox="1"/>
          <p:nvPr/>
        </p:nvSpPr>
        <p:spPr>
          <a:xfrm>
            <a:off x="502920" y="5321808"/>
            <a:ext cx="5394960" cy="502920"/>
          </a:xfrm>
          <a:prstGeom prst="rect">
            <a:avLst/>
          </a:prstGeom>
          <a:noFill/>
        </p:spPr>
        <p:txBody>
          <a:bodyPr wrap="square" anchor="t" lIns="0" rIns="0" tIns="0" bIns="0">
            <a:spAutoFit/>
          </a:bodyPr>
          <a:lstStyle/>
          <a:p>
            <a:pPr algn="l">
              <a:lnSpc>
                <a:spcPct val="100000"/>
              </a:lnSpc>
            </a:pPr>
            <a:r>
              <a:rPr sz="1300" b="1" i="0">
                <a:solidFill>
                  <a:srgbClr val="1A1A1A"/>
                </a:solidFill>
                <a:latin typeface="Avenir Next"/>
              </a:rPr>
              <a:t>Adaptive-RAG — route by question complexity (Jeong et al.)</a:t>
            </a:r>
          </a:p>
        </p:txBody>
      </p:sp>
      <p:sp>
        <p:nvSpPr>
          <p:cNvPr id="19" name="TextBox 18"/>
          <p:cNvSpPr txBox="1"/>
          <p:nvPr/>
        </p:nvSpPr>
        <p:spPr>
          <a:xfrm>
            <a:off x="502920" y="5797296"/>
            <a:ext cx="5394960" cy="274320"/>
          </a:xfrm>
          <a:prstGeom prst="rect">
            <a:avLst/>
          </a:prstGeom>
          <a:noFill/>
        </p:spPr>
        <p:txBody>
          <a:bodyPr wrap="square" anchor="t" lIns="0" rIns="0" tIns="0" bIns="0">
            <a:spAutoFit/>
          </a:bodyPr>
          <a:lstStyle/>
          <a:p>
            <a:pPr algn="l">
              <a:lnSpc>
                <a:spcPct val="100000"/>
              </a:lnSpc>
            </a:pPr>
            <a:r>
              <a:rPr sz="1150" b="0" i="0">
                <a:solidFill>
                  <a:srgbClr val="1E7A6D"/>
                </a:solidFill>
                <a:latin typeface="Menlo"/>
              </a:rPr>
              <a:t>arXiv:2403.14403</a:t>
            </a:r>
          </a:p>
        </p:txBody>
      </p:sp>
      <p:sp>
        <p:nvSpPr>
          <p:cNvPr id="20" name="TextBox 19"/>
          <p:cNvSpPr txBox="1"/>
          <p:nvPr/>
        </p:nvSpPr>
        <p:spPr>
          <a:xfrm>
            <a:off x="6217920" y="1664208"/>
            <a:ext cx="5394960" cy="502920"/>
          </a:xfrm>
          <a:prstGeom prst="rect">
            <a:avLst/>
          </a:prstGeom>
          <a:noFill/>
        </p:spPr>
        <p:txBody>
          <a:bodyPr wrap="square" anchor="t" lIns="0" rIns="0" tIns="0" bIns="0">
            <a:spAutoFit/>
          </a:bodyPr>
          <a:lstStyle/>
          <a:p>
            <a:pPr algn="l">
              <a:lnSpc>
                <a:spcPct val="100000"/>
              </a:lnSpc>
            </a:pPr>
            <a:r>
              <a:rPr sz="1300" b="1" i="0">
                <a:solidFill>
                  <a:srgbClr val="1A1A1A"/>
                </a:solidFill>
                <a:latin typeface="Avenir Next"/>
              </a:rPr>
              <a:t>HyDE — hypothetical documents for retrieval (Gao et al.)</a:t>
            </a:r>
          </a:p>
        </p:txBody>
      </p:sp>
      <p:sp>
        <p:nvSpPr>
          <p:cNvPr id="21" name="TextBox 20"/>
          <p:cNvSpPr txBox="1"/>
          <p:nvPr/>
        </p:nvSpPr>
        <p:spPr>
          <a:xfrm>
            <a:off x="6217920" y="2139696"/>
            <a:ext cx="5394960" cy="274320"/>
          </a:xfrm>
          <a:prstGeom prst="rect">
            <a:avLst/>
          </a:prstGeom>
          <a:noFill/>
        </p:spPr>
        <p:txBody>
          <a:bodyPr wrap="square" anchor="t" lIns="0" rIns="0" tIns="0" bIns="0">
            <a:spAutoFit/>
          </a:bodyPr>
          <a:lstStyle/>
          <a:p>
            <a:pPr algn="l">
              <a:lnSpc>
                <a:spcPct val="100000"/>
              </a:lnSpc>
            </a:pPr>
            <a:r>
              <a:rPr sz="1150" b="0" i="0">
                <a:solidFill>
                  <a:srgbClr val="1E7A6D"/>
                </a:solidFill>
                <a:latin typeface="Menlo"/>
              </a:rPr>
              <a:t>arXiv:2212.10496</a:t>
            </a:r>
          </a:p>
        </p:txBody>
      </p:sp>
      <p:sp>
        <p:nvSpPr>
          <p:cNvPr id="22" name="TextBox 21"/>
          <p:cNvSpPr txBox="1"/>
          <p:nvPr/>
        </p:nvSpPr>
        <p:spPr>
          <a:xfrm>
            <a:off x="6217920" y="2578608"/>
            <a:ext cx="5394960" cy="502920"/>
          </a:xfrm>
          <a:prstGeom prst="rect">
            <a:avLst/>
          </a:prstGeom>
          <a:noFill/>
        </p:spPr>
        <p:txBody>
          <a:bodyPr wrap="square" anchor="t" lIns="0" rIns="0" tIns="0" bIns="0">
            <a:spAutoFit/>
          </a:bodyPr>
          <a:lstStyle/>
          <a:p>
            <a:pPr algn="l">
              <a:lnSpc>
                <a:spcPct val="100000"/>
              </a:lnSpc>
            </a:pPr>
            <a:r>
              <a:rPr sz="1300" b="1" i="0">
                <a:solidFill>
                  <a:srgbClr val="1A1A1A"/>
                </a:solidFill>
                <a:latin typeface="Avenir Next"/>
              </a:rPr>
              <a:t>IRCoT — interleave retrieval with reasoning (Trivedi et al.)</a:t>
            </a:r>
          </a:p>
        </p:txBody>
      </p:sp>
      <p:sp>
        <p:nvSpPr>
          <p:cNvPr id="23" name="TextBox 22"/>
          <p:cNvSpPr txBox="1"/>
          <p:nvPr/>
        </p:nvSpPr>
        <p:spPr>
          <a:xfrm>
            <a:off x="6217920" y="3054096"/>
            <a:ext cx="5394960" cy="274320"/>
          </a:xfrm>
          <a:prstGeom prst="rect">
            <a:avLst/>
          </a:prstGeom>
          <a:noFill/>
        </p:spPr>
        <p:txBody>
          <a:bodyPr wrap="square" anchor="t" lIns="0" rIns="0" tIns="0" bIns="0">
            <a:spAutoFit/>
          </a:bodyPr>
          <a:lstStyle/>
          <a:p>
            <a:pPr algn="l">
              <a:lnSpc>
                <a:spcPct val="100000"/>
              </a:lnSpc>
            </a:pPr>
            <a:r>
              <a:rPr sz="1150" b="0" i="0">
                <a:solidFill>
                  <a:srgbClr val="1E7A6D"/>
                </a:solidFill>
                <a:latin typeface="Menlo"/>
              </a:rPr>
              <a:t>arXiv:2212.10509</a:t>
            </a:r>
          </a:p>
        </p:txBody>
      </p:sp>
      <p:sp>
        <p:nvSpPr>
          <p:cNvPr id="24" name="TextBox 23"/>
          <p:cNvSpPr txBox="1"/>
          <p:nvPr/>
        </p:nvSpPr>
        <p:spPr>
          <a:xfrm>
            <a:off x="6217920" y="3493008"/>
            <a:ext cx="5394960" cy="502920"/>
          </a:xfrm>
          <a:prstGeom prst="rect">
            <a:avLst/>
          </a:prstGeom>
          <a:noFill/>
        </p:spPr>
        <p:txBody>
          <a:bodyPr wrap="square" anchor="t" lIns="0" rIns="0" tIns="0" bIns="0">
            <a:spAutoFit/>
          </a:bodyPr>
          <a:lstStyle/>
          <a:p>
            <a:pPr algn="l">
              <a:lnSpc>
                <a:spcPct val="100000"/>
              </a:lnSpc>
            </a:pPr>
            <a:r>
              <a:rPr sz="1300" b="1" i="0">
                <a:solidFill>
                  <a:srgbClr val="1A1A1A"/>
                </a:solidFill>
                <a:latin typeface="Avenir Next"/>
              </a:rPr>
              <a:t>GraphRAG — graph summaries for global queries (Edge et al.)</a:t>
            </a:r>
          </a:p>
        </p:txBody>
      </p:sp>
      <p:sp>
        <p:nvSpPr>
          <p:cNvPr id="25" name="TextBox 24"/>
          <p:cNvSpPr txBox="1"/>
          <p:nvPr/>
        </p:nvSpPr>
        <p:spPr>
          <a:xfrm>
            <a:off x="6217920" y="3968496"/>
            <a:ext cx="5394960" cy="274320"/>
          </a:xfrm>
          <a:prstGeom prst="rect">
            <a:avLst/>
          </a:prstGeom>
          <a:noFill/>
        </p:spPr>
        <p:txBody>
          <a:bodyPr wrap="square" anchor="t" lIns="0" rIns="0" tIns="0" bIns="0">
            <a:spAutoFit/>
          </a:bodyPr>
          <a:lstStyle/>
          <a:p>
            <a:pPr algn="l">
              <a:lnSpc>
                <a:spcPct val="100000"/>
              </a:lnSpc>
            </a:pPr>
            <a:r>
              <a:rPr sz="1150" b="0" i="0">
                <a:solidFill>
                  <a:srgbClr val="1E7A6D"/>
                </a:solidFill>
                <a:latin typeface="Menlo"/>
              </a:rPr>
              <a:t>arXiv:2404.16130</a:t>
            </a:r>
          </a:p>
        </p:txBody>
      </p:sp>
      <p:sp>
        <p:nvSpPr>
          <p:cNvPr id="26" name="TextBox 25"/>
          <p:cNvSpPr txBox="1"/>
          <p:nvPr/>
        </p:nvSpPr>
        <p:spPr>
          <a:xfrm>
            <a:off x="6217920" y="4407408"/>
            <a:ext cx="5394960" cy="502920"/>
          </a:xfrm>
          <a:prstGeom prst="rect">
            <a:avLst/>
          </a:prstGeom>
          <a:noFill/>
        </p:spPr>
        <p:txBody>
          <a:bodyPr wrap="square" anchor="t" lIns="0" rIns="0" tIns="0" bIns="0">
            <a:spAutoFit/>
          </a:bodyPr>
          <a:lstStyle/>
          <a:p>
            <a:pPr algn="l">
              <a:lnSpc>
                <a:spcPct val="100000"/>
              </a:lnSpc>
            </a:pPr>
            <a:r>
              <a:rPr sz="1300" b="1" i="0">
                <a:solidFill>
                  <a:srgbClr val="1A1A1A"/>
                </a:solidFill>
                <a:latin typeface="Avenir Next"/>
              </a:rPr>
              <a:t>Contextual retrieval — Anthropic's chunk-context method</a:t>
            </a:r>
          </a:p>
        </p:txBody>
      </p:sp>
      <p:sp>
        <p:nvSpPr>
          <p:cNvPr id="27" name="TextBox 26"/>
          <p:cNvSpPr txBox="1"/>
          <p:nvPr/>
        </p:nvSpPr>
        <p:spPr>
          <a:xfrm>
            <a:off x="6217920" y="4882896"/>
            <a:ext cx="5394960" cy="274320"/>
          </a:xfrm>
          <a:prstGeom prst="rect">
            <a:avLst/>
          </a:prstGeom>
          <a:noFill/>
        </p:spPr>
        <p:txBody>
          <a:bodyPr wrap="square" anchor="t" lIns="0" rIns="0" tIns="0" bIns="0">
            <a:spAutoFit/>
          </a:bodyPr>
          <a:lstStyle/>
          <a:p>
            <a:pPr algn="l">
              <a:lnSpc>
                <a:spcPct val="100000"/>
              </a:lnSpc>
            </a:pPr>
            <a:r>
              <a:rPr sz="1150" b="0" i="0">
                <a:solidFill>
                  <a:srgbClr val="1E7A6D"/>
                </a:solidFill>
                <a:latin typeface="Menlo"/>
              </a:rPr>
              <a:t>anthropic.com/engineering/contextual-retrieval</a:t>
            </a:r>
          </a:p>
        </p:txBody>
      </p:sp>
      <p:sp>
        <p:nvSpPr>
          <p:cNvPr id="28" name="TextBox 27"/>
          <p:cNvSpPr txBox="1"/>
          <p:nvPr/>
        </p:nvSpPr>
        <p:spPr>
          <a:xfrm>
            <a:off x="6217920" y="5321808"/>
            <a:ext cx="5394960" cy="502920"/>
          </a:xfrm>
          <a:prstGeom prst="rect">
            <a:avLst/>
          </a:prstGeom>
          <a:noFill/>
        </p:spPr>
        <p:txBody>
          <a:bodyPr wrap="square" anchor="t" lIns="0" rIns="0" tIns="0" bIns="0">
            <a:spAutoFit/>
          </a:bodyPr>
          <a:lstStyle/>
          <a:p>
            <a:pPr algn="l">
              <a:lnSpc>
                <a:spcPct val="100000"/>
              </a:lnSpc>
            </a:pPr>
            <a:r>
              <a:rPr sz="1300" b="1" i="0">
                <a:solidFill>
                  <a:srgbClr val="1A1A1A"/>
                </a:solidFill>
                <a:latin typeface="Avenir Next"/>
              </a:rPr>
              <a:t>Agentic retrieval in Azure AI Search — vendor docs</a:t>
            </a:r>
          </a:p>
        </p:txBody>
      </p:sp>
      <p:sp>
        <p:nvSpPr>
          <p:cNvPr id="29" name="TextBox 28"/>
          <p:cNvSpPr txBox="1"/>
          <p:nvPr/>
        </p:nvSpPr>
        <p:spPr>
          <a:xfrm>
            <a:off x="6217920" y="5797296"/>
            <a:ext cx="5394960" cy="274320"/>
          </a:xfrm>
          <a:prstGeom prst="rect">
            <a:avLst/>
          </a:prstGeom>
          <a:noFill/>
        </p:spPr>
        <p:txBody>
          <a:bodyPr wrap="square" anchor="t" lIns="0" rIns="0" tIns="0" bIns="0">
            <a:spAutoFit/>
          </a:bodyPr>
          <a:lstStyle/>
          <a:p>
            <a:pPr algn="l">
              <a:lnSpc>
                <a:spcPct val="100000"/>
              </a:lnSpc>
            </a:pPr>
            <a:r>
              <a:rPr sz="1150" b="0" i="0">
                <a:solidFill>
                  <a:srgbClr val="1E7A6D"/>
                </a:solidFill>
                <a:latin typeface="Menlo"/>
              </a:rPr>
              <a:t>learn.microsoft.com/azure/search/agentic-retrieval-overview</a:t>
            </a:r>
          </a:p>
        </p:txBody>
      </p:sp>
    </p:spTree>
  </p:cSld>
  <p:clrMapOvr>
    <a:masterClrMapping/>
  </p:clrMapOvr>
</p:sld>
</file>

<file path=ppt/slides/slide48.xml><?xml version="1.0" encoding="utf-8"?>
<p:sld xmlns:a="http://schemas.openxmlformats.org/drawingml/2006/main" xmlns:p="http://schemas.openxmlformats.org/presentationml/2006/main" xmlns:r="http://schemas.openxmlformats.org/officeDocument/2006/relationships">
  <p:cSld>
    <p:bg>
      <p:bgPr>
        <a:solidFill>
          <a:srgbClr val="22302E"/>
        </a:solidFill>
        <a:effectLst/>
      </p:bgPr>
    </p:bg>
    <p:spTree>
      <p:nvGrpSpPr>
        <p:cNvPr id="1" name=""/>
        <p:cNvGrpSpPr/>
        <p:nvPr/>
      </p:nvGrpSpPr>
      <p:grpSpPr/>
      <p:sp>
        <p:nvSpPr>
          <p:cNvPr id="2" name="TextBox 1"/>
          <p:cNvSpPr txBox="1"/>
          <p:nvPr/>
        </p:nvSpPr>
        <p:spPr>
          <a:xfrm>
            <a:off x="502920" y="1920240"/>
            <a:ext cx="10515600" cy="1280160"/>
          </a:xfrm>
          <a:prstGeom prst="rect">
            <a:avLst/>
          </a:prstGeom>
          <a:noFill/>
        </p:spPr>
        <p:txBody>
          <a:bodyPr wrap="square" anchor="t" lIns="0" rIns="0" tIns="0" bIns="0">
            <a:spAutoFit/>
          </a:bodyPr>
          <a:lstStyle/>
          <a:p>
            <a:pPr algn="l">
              <a:lnSpc>
                <a:spcPct val="100000"/>
              </a:lnSpc>
            </a:pPr>
            <a:r>
              <a:rPr sz="6000" b="1" i="0">
                <a:solidFill>
                  <a:srgbClr val="F7F5EE"/>
                </a:solidFill>
                <a:latin typeface="Avenir Next"/>
              </a:rPr>
              <a:t>Questions?</a:t>
            </a:r>
          </a:p>
        </p:txBody>
      </p:sp>
      <p:sp>
        <p:nvSpPr>
          <p:cNvPr id="3" name="Rectangle 2"/>
          <p:cNvSpPr/>
          <p:nvPr/>
        </p:nvSpPr>
        <p:spPr>
          <a:xfrm>
            <a:off x="502920" y="3272790"/>
            <a:ext cx="2423160"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3657600"/>
            <a:ext cx="10515600" cy="457200"/>
          </a:xfrm>
          <a:prstGeom prst="rect">
            <a:avLst/>
          </a:prstGeom>
          <a:noFill/>
        </p:spPr>
        <p:txBody>
          <a:bodyPr wrap="square" anchor="t" lIns="0" rIns="0" tIns="0" bIns="0">
            <a:spAutoFit/>
          </a:bodyPr>
          <a:lstStyle/>
          <a:p>
            <a:pPr algn="l">
              <a:lnSpc>
                <a:spcPct val="100000"/>
              </a:lnSpc>
            </a:pPr>
            <a:r>
              <a:rPr sz="1800" b="0" i="0">
                <a:solidFill>
                  <a:srgbClr val="C9D6D2"/>
                </a:solidFill>
                <a:latin typeface="Avenir Next"/>
              </a:rPr>
              <a:t>Imran Ahmad, PhD — Senior Data Scientist · Bestselling Author</a:t>
            </a:r>
          </a:p>
        </p:txBody>
      </p:sp>
      <p:sp>
        <p:nvSpPr>
          <p:cNvPr id="5" name="TextBox 4"/>
          <p:cNvSpPr txBox="1"/>
          <p:nvPr/>
        </p:nvSpPr>
        <p:spPr>
          <a:xfrm>
            <a:off x="502920" y="4160520"/>
            <a:ext cx="10515600" cy="457200"/>
          </a:xfrm>
          <a:prstGeom prst="rect">
            <a:avLst/>
          </a:prstGeom>
          <a:noFill/>
        </p:spPr>
        <p:txBody>
          <a:bodyPr wrap="square" anchor="t" lIns="0" rIns="0" tIns="0" bIns="0">
            <a:spAutoFit/>
          </a:bodyPr>
          <a:lstStyle/>
          <a:p>
            <a:pPr algn="l">
              <a:lnSpc>
                <a:spcPct val="100000"/>
              </a:lnSpc>
            </a:pPr>
            <a:r>
              <a:rPr sz="1800" b="0" i="0">
                <a:solidFill>
                  <a:srgbClr val="C9D6D2"/>
                </a:solidFill>
                <a:latin typeface="Avenir Next"/>
              </a:rPr>
              <a:t>50 Algorithms Every Programmer Should Know · 30 Agents Every AI Engineer Must Build (Packt)</a:t>
            </a:r>
          </a:p>
        </p:txBody>
      </p:sp>
      <p:sp>
        <p:nvSpPr>
          <p:cNvPr id="6" name="TextBox 5"/>
          <p:cNvSpPr txBox="1"/>
          <p:nvPr/>
        </p:nvSpPr>
        <p:spPr>
          <a:xfrm>
            <a:off x="502920" y="4663440"/>
            <a:ext cx="10515600" cy="457200"/>
          </a:xfrm>
          <a:prstGeom prst="rect">
            <a:avLst/>
          </a:prstGeom>
          <a:noFill/>
        </p:spPr>
        <p:txBody>
          <a:bodyPr wrap="square" anchor="t" lIns="0" rIns="0" tIns="0" bIns="0">
            <a:spAutoFit/>
          </a:bodyPr>
          <a:lstStyle/>
          <a:p>
            <a:pPr algn="l">
              <a:lnSpc>
                <a:spcPct val="100000"/>
              </a:lnSpc>
            </a:pPr>
            <a:r>
              <a:rPr sz="1800" b="0" i="0">
                <a:solidFill>
                  <a:srgbClr val="C9D6D2"/>
                </a:solidFill>
                <a:latin typeface="Avenir Next"/>
              </a:rPr>
              <a:t>linkedin.com/in/cloudanum · neurals.ca</a:t>
            </a:r>
          </a:p>
        </p:txBody>
      </p:sp>
      <p:sp>
        <p:nvSpPr>
          <p:cNvPr id="7" name="TextBox 6"/>
          <p:cNvSpPr txBox="1"/>
          <p:nvPr/>
        </p:nvSpPr>
        <p:spPr>
          <a:xfrm>
            <a:off x="502920" y="5166360"/>
            <a:ext cx="10515600" cy="457200"/>
          </a:xfrm>
          <a:prstGeom prst="rect">
            <a:avLst/>
          </a:prstGeom>
          <a:noFill/>
        </p:spPr>
        <p:txBody>
          <a:bodyPr wrap="square" anchor="t" lIns="0" rIns="0" tIns="0" bIns="0">
            <a:spAutoFit/>
          </a:bodyPr>
          <a:lstStyle/>
          <a:p>
            <a:pPr algn="l">
              <a:lnSpc>
                <a:spcPct val="100000"/>
              </a:lnSpc>
            </a:pPr>
            <a:r>
              <a:rPr sz="1800" b="0" i="0">
                <a:solidFill>
                  <a:srgbClr val="C9D6D2"/>
                </a:solidFill>
                <a:latin typeface="Avenir Next"/>
              </a:rPr>
              <a:t>Slides, labs &amp; quiz arrive via the Packt follow-up email</a:t>
            </a:r>
          </a:p>
        </p:txBody>
      </p:sp>
      <p:sp>
        <p:nvSpPr>
          <p:cNvPr id="8" name="Rectangle 7"/>
          <p:cNvSpPr/>
          <p:nvPr/>
        </p:nvSpPr>
        <p:spPr>
          <a:xfrm>
            <a:off x="11185855" y="1097280"/>
            <a:ext cx="321868" cy="32186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366906" y="916229"/>
            <a:ext cx="321868" cy="321868"/>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Rectangle 9"/>
          <p:cNvSpPr/>
          <p:nvPr/>
        </p:nvSpPr>
        <p:spPr>
          <a:xfrm>
            <a:off x="11547957" y="735178"/>
            <a:ext cx="321868" cy="321868"/>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22302E"/>
        </a:solidFill>
        <a:effectLst/>
      </p:bgPr>
    </p:bg>
    <p:spTree>
      <p:nvGrpSpPr>
        <p:cNvPr id="1" name=""/>
        <p:cNvGrpSpPr/>
        <p:nvPr/>
      </p:nvGrpSpPr>
      <p:grpSpPr/>
      <p:sp>
        <p:nvSpPr>
          <p:cNvPr id="2" name="TextBox 1"/>
          <p:cNvSpPr txBox="1"/>
          <p:nvPr/>
        </p:nvSpPr>
        <p:spPr>
          <a:xfrm>
            <a:off x="502920" y="1417320"/>
            <a:ext cx="3200400" cy="457200"/>
          </a:xfrm>
          <a:prstGeom prst="rect">
            <a:avLst/>
          </a:prstGeom>
          <a:noFill/>
        </p:spPr>
        <p:txBody>
          <a:bodyPr wrap="square" anchor="t" lIns="0" rIns="0" tIns="0" bIns="0">
            <a:spAutoFit/>
          </a:bodyPr>
          <a:lstStyle/>
          <a:p>
            <a:pPr algn="l">
              <a:lnSpc>
                <a:spcPct val="100000"/>
              </a:lnSpc>
            </a:pPr>
            <a:r>
              <a:rPr sz="2000" b="1" i="0">
                <a:solidFill>
                  <a:srgbClr val="E8683A"/>
                </a:solidFill>
                <a:latin typeface="Avenir Next"/>
              </a:rPr>
              <a:t>ACT 1</a:t>
            </a:r>
          </a:p>
        </p:txBody>
      </p:sp>
      <p:sp>
        <p:nvSpPr>
          <p:cNvPr id="3" name="Rectangle 2"/>
          <p:cNvSpPr/>
          <p:nvPr/>
        </p:nvSpPr>
        <p:spPr>
          <a:xfrm>
            <a:off x="502920" y="1992630"/>
            <a:ext cx="1874520" cy="3810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02920" y="2240280"/>
            <a:ext cx="10515600" cy="1554480"/>
          </a:xfrm>
          <a:prstGeom prst="rect">
            <a:avLst/>
          </a:prstGeom>
          <a:noFill/>
        </p:spPr>
        <p:txBody>
          <a:bodyPr wrap="square" anchor="t" lIns="0" rIns="0" tIns="0" bIns="0">
            <a:spAutoFit/>
          </a:bodyPr>
          <a:lstStyle/>
          <a:p>
            <a:pPr algn="l">
              <a:lnSpc>
                <a:spcPct val="100000"/>
              </a:lnSpc>
            </a:pPr>
            <a:r>
              <a:rPr sz="5400" b="1" i="0">
                <a:solidFill>
                  <a:srgbClr val="F7F5EE"/>
                </a:solidFill>
                <a:latin typeface="Avenir Next"/>
              </a:rPr>
              <a:t>Why traditional RAG fails</a:t>
            </a:r>
          </a:p>
        </p:txBody>
      </p:sp>
      <p:sp>
        <p:nvSpPr>
          <p:cNvPr id="5" name="TextBox 4"/>
          <p:cNvSpPr txBox="1"/>
          <p:nvPr/>
        </p:nvSpPr>
        <p:spPr>
          <a:xfrm>
            <a:off x="502920" y="3977639"/>
            <a:ext cx="9875520" cy="914400"/>
          </a:xfrm>
          <a:prstGeom prst="rect">
            <a:avLst/>
          </a:prstGeom>
          <a:noFill/>
        </p:spPr>
        <p:txBody>
          <a:bodyPr wrap="square" anchor="t" lIns="0" rIns="0" tIns="0" bIns="0">
            <a:spAutoFit/>
          </a:bodyPr>
          <a:lstStyle/>
          <a:p>
            <a:pPr algn="l">
              <a:lnSpc>
                <a:spcPct val="100000"/>
              </a:lnSpc>
            </a:pPr>
            <a:r>
              <a:rPr sz="1900" b="0" i="0">
                <a:solidFill>
                  <a:srgbClr val="C9D6D2"/>
                </a:solidFill>
                <a:latin typeface="Avenir Next"/>
              </a:rPr>
              <a:t>Static pipelines meet messy enterprise reality — and lose quietly.</a:t>
            </a:r>
          </a:p>
        </p:txBody>
      </p:sp>
      <p:sp>
        <p:nvSpPr>
          <p:cNvPr id="6" name="Rounded Rectangle 5"/>
          <p:cNvSpPr/>
          <p:nvPr/>
        </p:nvSpPr>
        <p:spPr>
          <a:xfrm>
            <a:off x="502920" y="5166360"/>
            <a:ext cx="2194560" cy="457200"/>
          </a:xfrm>
          <a:prstGeom prst="roundRect">
            <a:avLst>
              <a:gd name="adj" fmla="val 12000"/>
            </a:avLst>
          </a:prstGeom>
          <a:noFill/>
          <a:ln w="12700">
            <a:solidFill>
              <a:srgbClr val="2BB5A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2BB5A0"/>
                </a:solidFill>
                <a:latin typeface="Avenir Next"/>
              </a:rPr>
              <a:t>12 min</a:t>
            </a:r>
          </a:p>
        </p:txBody>
      </p:sp>
      <p:sp>
        <p:nvSpPr>
          <p:cNvPr id="7" name="Rectangle 6"/>
          <p:cNvSpPr/>
          <p:nvPr/>
        </p:nvSpPr>
        <p:spPr>
          <a:xfrm>
            <a:off x="11185855" y="1097280"/>
            <a:ext cx="321868" cy="321868"/>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366906" y="916229"/>
            <a:ext cx="321868" cy="321868"/>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547957" y="735178"/>
            <a:ext cx="321868" cy="321868"/>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11277295" y="6492240"/>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5</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1 · WHY TRADITIONAL RAG FAILS</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Anatomy of a traditional RAG pipeline</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6</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5989320"/>
            <a:ext cx="11155680" cy="320040"/>
          </a:xfrm>
          <a:prstGeom prst="rect">
            <a:avLst/>
          </a:prstGeom>
          <a:noFill/>
        </p:spPr>
        <p:txBody>
          <a:bodyPr wrap="square" anchor="t" lIns="0" rIns="0" tIns="0" bIns="0">
            <a:spAutoFit/>
          </a:bodyPr>
          <a:lstStyle/>
          <a:p>
            <a:pPr algn="l">
              <a:lnSpc>
                <a:spcPct val="100000"/>
              </a:lnSpc>
            </a:pPr>
            <a:r>
              <a:rPr sz="1200" b="0" i="1">
                <a:solidFill>
                  <a:srgbClr val="6B6B66"/>
                </a:solidFill>
                <a:latin typeface="Avenir Next"/>
              </a:rPr>
              <a:t>A one-way street: ingest → chunk → embed → index; query → embed → top-k → stuff → generate.</a:t>
            </a:r>
          </a:p>
        </p:txBody>
      </p:sp>
      <p:sp>
        <p:nvSpPr>
          <p:cNvPr id="11" name="TextBox 10"/>
          <p:cNvSpPr txBox="1"/>
          <p:nvPr/>
        </p:nvSpPr>
        <p:spPr>
          <a:xfrm>
            <a:off x="502920" y="1783080"/>
            <a:ext cx="1828800" cy="274320"/>
          </a:xfrm>
          <a:prstGeom prst="rect">
            <a:avLst/>
          </a:prstGeom>
          <a:noFill/>
        </p:spPr>
        <p:txBody>
          <a:bodyPr wrap="square" anchor="t" lIns="0" rIns="0" tIns="0" bIns="0">
            <a:spAutoFit/>
          </a:bodyPr>
          <a:lstStyle/>
          <a:p>
            <a:pPr algn="l">
              <a:lnSpc>
                <a:spcPct val="100000"/>
              </a:lnSpc>
            </a:pPr>
            <a:r>
              <a:rPr sz="1100" b="1" i="0">
                <a:solidFill>
                  <a:srgbClr val="1E7A6D"/>
                </a:solidFill>
                <a:latin typeface="Avenir Next"/>
              </a:rPr>
              <a:t>INGEST TIME</a:t>
            </a:r>
          </a:p>
        </p:txBody>
      </p:sp>
      <p:sp>
        <p:nvSpPr>
          <p:cNvPr id="12" name="Rounded Rectangle 11"/>
          <p:cNvSpPr/>
          <p:nvPr/>
        </p:nvSpPr>
        <p:spPr>
          <a:xfrm>
            <a:off x="502920" y="2103120"/>
            <a:ext cx="1965960" cy="658368"/>
          </a:xfrm>
          <a:prstGeom prst="roundRect">
            <a:avLst>
              <a:gd name="adj" fmla="val 12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400" b="1" i="0">
                <a:solidFill>
                  <a:srgbClr val="1A1A1A"/>
                </a:solidFill>
                <a:latin typeface="Avenir Next"/>
              </a:rPr>
              <a:t>Documents</a:t>
            </a:r>
          </a:p>
        </p:txBody>
      </p:sp>
      <p:sp>
        <p:nvSpPr>
          <p:cNvPr id="13" name="Rectangle 12"/>
          <p:cNvSpPr/>
          <p:nvPr/>
        </p:nvSpPr>
        <p:spPr>
          <a:xfrm>
            <a:off x="2468880" y="2421191"/>
            <a:ext cx="58338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Isosceles Triangle 13"/>
          <p:cNvSpPr/>
          <p:nvPr/>
        </p:nvSpPr>
        <p:spPr>
          <a:xfrm rot="5400000">
            <a:off x="3029864" y="2368296"/>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ounded Rectangle 14"/>
          <p:cNvSpPr/>
          <p:nvPr/>
        </p:nvSpPr>
        <p:spPr>
          <a:xfrm>
            <a:off x="3154680" y="2103120"/>
            <a:ext cx="1965960" cy="658368"/>
          </a:xfrm>
          <a:prstGeom prst="roundRect">
            <a:avLst>
              <a:gd name="adj" fmla="val 12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400" b="1" i="0">
                <a:solidFill>
                  <a:srgbClr val="1A1A1A"/>
                </a:solidFill>
                <a:latin typeface="Avenir Next"/>
              </a:rPr>
              <a:t>Chunk</a:t>
            </a:r>
          </a:p>
        </p:txBody>
      </p:sp>
      <p:sp>
        <p:nvSpPr>
          <p:cNvPr id="16" name="Rectangle 15"/>
          <p:cNvSpPr/>
          <p:nvPr/>
        </p:nvSpPr>
        <p:spPr>
          <a:xfrm>
            <a:off x="5120640" y="2421191"/>
            <a:ext cx="58338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Isosceles Triangle 16"/>
          <p:cNvSpPr/>
          <p:nvPr/>
        </p:nvSpPr>
        <p:spPr>
          <a:xfrm rot="5400000">
            <a:off x="5681624" y="2368296"/>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ounded Rectangle 17"/>
          <p:cNvSpPr/>
          <p:nvPr/>
        </p:nvSpPr>
        <p:spPr>
          <a:xfrm>
            <a:off x="5806440" y="2103120"/>
            <a:ext cx="1965960" cy="658368"/>
          </a:xfrm>
          <a:prstGeom prst="roundRect">
            <a:avLst>
              <a:gd name="adj" fmla="val 12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400" b="1" i="0">
                <a:solidFill>
                  <a:srgbClr val="1A1A1A"/>
                </a:solidFill>
                <a:latin typeface="Avenir Next"/>
              </a:rPr>
              <a:t>Embed</a:t>
            </a:r>
          </a:p>
        </p:txBody>
      </p:sp>
      <p:sp>
        <p:nvSpPr>
          <p:cNvPr id="19" name="Rectangle 18"/>
          <p:cNvSpPr/>
          <p:nvPr/>
        </p:nvSpPr>
        <p:spPr>
          <a:xfrm>
            <a:off x="7772400" y="2421191"/>
            <a:ext cx="583387"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Isosceles Triangle 19"/>
          <p:cNvSpPr/>
          <p:nvPr/>
        </p:nvSpPr>
        <p:spPr>
          <a:xfrm rot="5400000">
            <a:off x="8333384" y="2368296"/>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ounded Rectangle 20"/>
          <p:cNvSpPr/>
          <p:nvPr/>
        </p:nvSpPr>
        <p:spPr>
          <a:xfrm>
            <a:off x="8458200" y="2103120"/>
            <a:ext cx="1965960" cy="658368"/>
          </a:xfrm>
          <a:prstGeom prst="roundRect">
            <a:avLst>
              <a:gd name="adj" fmla="val 12000"/>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400" b="1" i="0">
                <a:solidFill>
                  <a:srgbClr val="FFFFFF"/>
                </a:solidFill>
                <a:latin typeface="Avenir Next"/>
              </a:rPr>
              <a:t>Vector index</a:t>
            </a:r>
          </a:p>
        </p:txBody>
      </p:sp>
      <p:sp>
        <p:nvSpPr>
          <p:cNvPr id="22" name="TextBox 21"/>
          <p:cNvSpPr txBox="1"/>
          <p:nvPr/>
        </p:nvSpPr>
        <p:spPr>
          <a:xfrm>
            <a:off x="502920" y="3520440"/>
            <a:ext cx="2286000" cy="274320"/>
          </a:xfrm>
          <a:prstGeom prst="rect">
            <a:avLst/>
          </a:prstGeom>
          <a:noFill/>
        </p:spPr>
        <p:txBody>
          <a:bodyPr wrap="square" anchor="t" lIns="0" rIns="0" tIns="0" bIns="0">
            <a:spAutoFit/>
          </a:bodyPr>
          <a:lstStyle/>
          <a:p>
            <a:pPr algn="l">
              <a:lnSpc>
                <a:spcPct val="100000"/>
              </a:lnSpc>
            </a:pPr>
            <a:r>
              <a:rPr sz="1100" b="1" i="0">
                <a:solidFill>
                  <a:srgbClr val="E8683A"/>
                </a:solidFill>
                <a:latin typeface="Avenir Next"/>
              </a:rPr>
              <a:t>QUERY TIME</a:t>
            </a:r>
          </a:p>
        </p:txBody>
      </p:sp>
      <p:sp>
        <p:nvSpPr>
          <p:cNvPr id="23" name="Rounded Rectangle 22"/>
          <p:cNvSpPr/>
          <p:nvPr/>
        </p:nvSpPr>
        <p:spPr>
          <a:xfrm>
            <a:off x="502920" y="3840480"/>
            <a:ext cx="1691640" cy="658368"/>
          </a:xfrm>
          <a:prstGeom prst="roundRect">
            <a:avLst>
              <a:gd name="adj" fmla="val 12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1A1A1A"/>
                </a:solidFill>
                <a:latin typeface="Avenir Next"/>
              </a:rPr>
              <a:t>User query</a:t>
            </a:r>
          </a:p>
        </p:txBody>
      </p:sp>
      <p:sp>
        <p:nvSpPr>
          <p:cNvPr id="24" name="Rectangle 23"/>
          <p:cNvSpPr/>
          <p:nvPr/>
        </p:nvSpPr>
        <p:spPr>
          <a:xfrm>
            <a:off x="2194560" y="4158551"/>
            <a:ext cx="382219"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Isosceles Triangle 24"/>
          <p:cNvSpPr/>
          <p:nvPr/>
        </p:nvSpPr>
        <p:spPr>
          <a:xfrm rot="5400000">
            <a:off x="2554376" y="4105656"/>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Rounded Rectangle 25"/>
          <p:cNvSpPr/>
          <p:nvPr/>
        </p:nvSpPr>
        <p:spPr>
          <a:xfrm>
            <a:off x="2679192" y="3840480"/>
            <a:ext cx="1691640" cy="658368"/>
          </a:xfrm>
          <a:prstGeom prst="roundRect">
            <a:avLst>
              <a:gd name="adj" fmla="val 12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1A1A1A"/>
                </a:solidFill>
                <a:latin typeface="Avenir Next"/>
              </a:rPr>
              <a:t>Embed</a:t>
            </a:r>
          </a:p>
        </p:txBody>
      </p:sp>
      <p:sp>
        <p:nvSpPr>
          <p:cNvPr id="27" name="Rectangle 26"/>
          <p:cNvSpPr/>
          <p:nvPr/>
        </p:nvSpPr>
        <p:spPr>
          <a:xfrm>
            <a:off x="4370832" y="4158551"/>
            <a:ext cx="382219"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Isosceles Triangle 27"/>
          <p:cNvSpPr/>
          <p:nvPr/>
        </p:nvSpPr>
        <p:spPr>
          <a:xfrm rot="5400000">
            <a:off x="4730648" y="4105656"/>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Rounded Rectangle 28"/>
          <p:cNvSpPr/>
          <p:nvPr/>
        </p:nvSpPr>
        <p:spPr>
          <a:xfrm>
            <a:off x="4855464" y="3840480"/>
            <a:ext cx="1691640" cy="658368"/>
          </a:xfrm>
          <a:prstGeom prst="roundRect">
            <a:avLst>
              <a:gd name="adj" fmla="val 12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1A1A1A"/>
                </a:solidFill>
                <a:latin typeface="Avenir Next"/>
              </a:rPr>
              <a:t>Top-k chunks</a:t>
            </a:r>
          </a:p>
        </p:txBody>
      </p:sp>
      <p:sp>
        <p:nvSpPr>
          <p:cNvPr id="30" name="Rectangle 29"/>
          <p:cNvSpPr/>
          <p:nvPr/>
        </p:nvSpPr>
        <p:spPr>
          <a:xfrm>
            <a:off x="6547104" y="4158551"/>
            <a:ext cx="382219"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Isosceles Triangle 30"/>
          <p:cNvSpPr/>
          <p:nvPr/>
        </p:nvSpPr>
        <p:spPr>
          <a:xfrm rot="5400000">
            <a:off x="6906920" y="4105656"/>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2" name="Rounded Rectangle 31"/>
          <p:cNvSpPr/>
          <p:nvPr/>
        </p:nvSpPr>
        <p:spPr>
          <a:xfrm>
            <a:off x="7031736" y="3840480"/>
            <a:ext cx="1691640" cy="658368"/>
          </a:xfrm>
          <a:prstGeom prst="roundRect">
            <a:avLst>
              <a:gd name="adj" fmla="val 12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1A1A1A"/>
                </a:solidFill>
                <a:latin typeface="Avenir Next"/>
              </a:rPr>
              <a:t>Stuff context</a:t>
            </a:r>
          </a:p>
        </p:txBody>
      </p:sp>
      <p:sp>
        <p:nvSpPr>
          <p:cNvPr id="33" name="Rectangle 32"/>
          <p:cNvSpPr/>
          <p:nvPr/>
        </p:nvSpPr>
        <p:spPr>
          <a:xfrm>
            <a:off x="8723376" y="4158551"/>
            <a:ext cx="382219" cy="22225"/>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Isosceles Triangle 33"/>
          <p:cNvSpPr/>
          <p:nvPr/>
        </p:nvSpPr>
        <p:spPr>
          <a:xfrm rot="5400000">
            <a:off x="9083192" y="4105656"/>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Rounded Rectangle 34"/>
          <p:cNvSpPr/>
          <p:nvPr/>
        </p:nvSpPr>
        <p:spPr>
          <a:xfrm>
            <a:off x="9208008" y="3840480"/>
            <a:ext cx="1691640" cy="658368"/>
          </a:xfrm>
          <a:prstGeom prst="roundRect">
            <a:avLst>
              <a:gd name="adj" fmla="val 12000"/>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lnSpc>
                <a:spcPct val="100000"/>
              </a:lnSpc>
            </a:pPr>
            <a:r>
              <a:rPr sz="1300" b="1" i="0">
                <a:solidFill>
                  <a:srgbClr val="FFFFFF"/>
                </a:solidFill>
                <a:latin typeface="Avenir Next"/>
              </a:rPr>
              <a:t>LLM answer</a:t>
            </a:r>
          </a:p>
        </p:txBody>
      </p:sp>
      <p:sp>
        <p:nvSpPr>
          <p:cNvPr id="36" name="Rectangle 35"/>
          <p:cNvSpPr/>
          <p:nvPr/>
        </p:nvSpPr>
        <p:spPr>
          <a:xfrm rot="9834402">
            <a:off x="9364978" y="2761148"/>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Rectangle 36"/>
          <p:cNvSpPr/>
          <p:nvPr/>
        </p:nvSpPr>
        <p:spPr>
          <a:xfrm rot="9834402">
            <a:off x="9237586" y="2797901"/>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8" name="Rectangle 37"/>
          <p:cNvSpPr/>
          <p:nvPr/>
        </p:nvSpPr>
        <p:spPr>
          <a:xfrm rot="9834402">
            <a:off x="9110194" y="2834655"/>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Rectangle 38"/>
          <p:cNvSpPr/>
          <p:nvPr/>
        </p:nvSpPr>
        <p:spPr>
          <a:xfrm rot="9834402">
            <a:off x="8982802" y="2871409"/>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0" name="Rectangle 39"/>
          <p:cNvSpPr/>
          <p:nvPr/>
        </p:nvSpPr>
        <p:spPr>
          <a:xfrm rot="9834402">
            <a:off x="8855410" y="2908162"/>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1" name="Rectangle 40"/>
          <p:cNvSpPr/>
          <p:nvPr/>
        </p:nvSpPr>
        <p:spPr>
          <a:xfrm rot="9834402">
            <a:off x="8728018" y="2944916"/>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2" name="Rectangle 41"/>
          <p:cNvSpPr/>
          <p:nvPr/>
        </p:nvSpPr>
        <p:spPr>
          <a:xfrm rot="9834402">
            <a:off x="8600626" y="2981670"/>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Rectangle 42"/>
          <p:cNvSpPr/>
          <p:nvPr/>
        </p:nvSpPr>
        <p:spPr>
          <a:xfrm rot="9834402">
            <a:off x="8473234" y="3018424"/>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4" name="Rectangle 43"/>
          <p:cNvSpPr/>
          <p:nvPr/>
        </p:nvSpPr>
        <p:spPr>
          <a:xfrm rot="9834402">
            <a:off x="8345842" y="3055177"/>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Rectangle 44"/>
          <p:cNvSpPr/>
          <p:nvPr/>
        </p:nvSpPr>
        <p:spPr>
          <a:xfrm rot="9834402">
            <a:off x="8218450" y="3091931"/>
            <a:ext cx="77723"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6" name="Rectangle 45"/>
          <p:cNvSpPr/>
          <p:nvPr/>
        </p:nvSpPr>
        <p:spPr>
          <a:xfrm rot="9834402">
            <a:off x="8091058" y="3128685"/>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Rectangle 46"/>
          <p:cNvSpPr/>
          <p:nvPr/>
        </p:nvSpPr>
        <p:spPr>
          <a:xfrm rot="9834402">
            <a:off x="7963666" y="3165438"/>
            <a:ext cx="77723"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8" name="Rectangle 47"/>
          <p:cNvSpPr/>
          <p:nvPr/>
        </p:nvSpPr>
        <p:spPr>
          <a:xfrm rot="9834402">
            <a:off x="7836273" y="3202192"/>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Rectangle 48"/>
          <p:cNvSpPr/>
          <p:nvPr/>
        </p:nvSpPr>
        <p:spPr>
          <a:xfrm rot="9834402">
            <a:off x="7708881" y="3238946"/>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0" name="Rectangle 49"/>
          <p:cNvSpPr/>
          <p:nvPr/>
        </p:nvSpPr>
        <p:spPr>
          <a:xfrm rot="9834402">
            <a:off x="7581489" y="3275700"/>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Rectangle 50"/>
          <p:cNvSpPr/>
          <p:nvPr/>
        </p:nvSpPr>
        <p:spPr>
          <a:xfrm rot="9834402">
            <a:off x="7454097" y="3312453"/>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2" name="Rectangle 51"/>
          <p:cNvSpPr/>
          <p:nvPr/>
        </p:nvSpPr>
        <p:spPr>
          <a:xfrm rot="9834402">
            <a:off x="7326705" y="3349207"/>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Rectangle 52"/>
          <p:cNvSpPr/>
          <p:nvPr/>
        </p:nvSpPr>
        <p:spPr>
          <a:xfrm rot="9834402">
            <a:off x="7199313" y="3385961"/>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4" name="Rectangle 53"/>
          <p:cNvSpPr/>
          <p:nvPr/>
        </p:nvSpPr>
        <p:spPr>
          <a:xfrm rot="9834402">
            <a:off x="7071921" y="3422714"/>
            <a:ext cx="77723"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5" name="Rectangle 54"/>
          <p:cNvSpPr/>
          <p:nvPr/>
        </p:nvSpPr>
        <p:spPr>
          <a:xfrm rot="9834402">
            <a:off x="6944529" y="3459468"/>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6" name="Rectangle 55"/>
          <p:cNvSpPr/>
          <p:nvPr/>
        </p:nvSpPr>
        <p:spPr>
          <a:xfrm rot="9834402">
            <a:off x="6817137" y="3496222"/>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Rectangle 56"/>
          <p:cNvSpPr/>
          <p:nvPr/>
        </p:nvSpPr>
        <p:spPr>
          <a:xfrm rot="9834402">
            <a:off x="6689745" y="3532975"/>
            <a:ext cx="77723"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8" name="Rectangle 57"/>
          <p:cNvSpPr/>
          <p:nvPr/>
        </p:nvSpPr>
        <p:spPr>
          <a:xfrm rot="9834402">
            <a:off x="6562353" y="3569729"/>
            <a:ext cx="77723"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Rectangle 58"/>
          <p:cNvSpPr/>
          <p:nvPr/>
        </p:nvSpPr>
        <p:spPr>
          <a:xfrm rot="9834402">
            <a:off x="6434961" y="3606483"/>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0" name="Rectangle 59"/>
          <p:cNvSpPr/>
          <p:nvPr/>
        </p:nvSpPr>
        <p:spPr>
          <a:xfrm rot="9834402">
            <a:off x="6307568" y="3643237"/>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1" name="Rectangle 60"/>
          <p:cNvSpPr/>
          <p:nvPr/>
        </p:nvSpPr>
        <p:spPr>
          <a:xfrm rot="9834402">
            <a:off x="6180176" y="3679990"/>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2" name="Rectangle 61"/>
          <p:cNvSpPr/>
          <p:nvPr/>
        </p:nvSpPr>
        <p:spPr>
          <a:xfrm rot="9834402">
            <a:off x="6052784" y="3716744"/>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Rectangle 62"/>
          <p:cNvSpPr/>
          <p:nvPr/>
        </p:nvSpPr>
        <p:spPr>
          <a:xfrm rot="9834402">
            <a:off x="5925392" y="3753498"/>
            <a:ext cx="77724"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4" name="Rectangle 63"/>
          <p:cNvSpPr/>
          <p:nvPr/>
        </p:nvSpPr>
        <p:spPr>
          <a:xfrm rot="9834402">
            <a:off x="5798164" y="3790228"/>
            <a:ext cx="77557" cy="22225"/>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5" name="Isosceles Triangle 64"/>
          <p:cNvSpPr/>
          <p:nvPr/>
        </p:nvSpPr>
        <p:spPr>
          <a:xfrm rot="15234402">
            <a:off x="5701976" y="3758728"/>
            <a:ext cx="121615" cy="128016"/>
          </a:xfrm>
          <a:prstGeom prst="triangle">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6" name="TextBox 65"/>
          <p:cNvSpPr txBox="1"/>
          <p:nvPr/>
        </p:nvSpPr>
        <p:spPr>
          <a:xfrm>
            <a:off x="8229600" y="3127248"/>
            <a:ext cx="3108960" cy="320040"/>
          </a:xfrm>
          <a:prstGeom prst="rect">
            <a:avLst/>
          </a:prstGeom>
          <a:noFill/>
        </p:spPr>
        <p:txBody>
          <a:bodyPr wrap="square" anchor="t" lIns="0" rIns="0" tIns="0" bIns="0">
            <a:spAutoFit/>
          </a:bodyPr>
          <a:lstStyle/>
          <a:p>
            <a:pPr algn="l">
              <a:lnSpc>
                <a:spcPct val="100000"/>
              </a:lnSpc>
            </a:pPr>
            <a:r>
              <a:rPr sz="1200" b="0" i="1">
                <a:solidFill>
                  <a:srgbClr val="6B6B66"/>
                </a:solidFill>
                <a:latin typeface="Avenir Next"/>
              </a:rPr>
              <a:t>one shot · one direction · no feedback</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1 · WHY TRADITIONAL RAG FAILS</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Four assumptions that quietly break</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7</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1801368"/>
            <a:ext cx="11064240" cy="4480560"/>
          </a:xfrm>
          <a:prstGeom prst="rect">
            <a:avLst/>
          </a:prstGeom>
          <a:noFill/>
        </p:spPr>
        <p:txBody>
          <a:bodyPr wrap="square">
            <a:spAutoFit/>
          </a:bodyPr>
          <a:lstStyle/>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One shot is enough:</a:t>
            </a:r>
            <a:r>
              <a:rPr sz="1900" b="0" i="0">
                <a:solidFill>
                  <a:srgbClr val="1A1A1A"/>
                </a:solidFill>
                <a:latin typeface="Avenir Next"/>
              </a:rPr>
              <a:t> retrieve once, answer once — no way to notice or recover from a bad retrieval</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The query is the search query:</a:t>
            </a:r>
            <a:r>
              <a:rPr sz="1900" b="0" i="0">
                <a:solidFill>
                  <a:srgbClr val="1A1A1A"/>
                </a:solidFill>
                <a:latin typeface="Avenir Next"/>
              </a:rPr>
              <a:t> users ask in their words, not the words your documents use</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Top-k similarity = relevance:</a:t>
            </a:r>
            <a:r>
              <a:rPr sz="1900" b="0" i="0">
                <a:solidFill>
                  <a:srgbClr val="1A1A1A"/>
                </a:solidFill>
                <a:latin typeface="Avenir Next"/>
              </a:rPr>
              <a:t> nearest vectors can orbit the topic and still miss the question</a:t>
            </a:r>
          </a:p>
          <a:p>
            <a:pPr algn="l" marL="256032" indent="-256032">
              <a:lnSpc>
                <a:spcPct val="108000"/>
              </a:lnSpc>
              <a:spcAft>
                <a:spcPts val="1600"/>
              </a:spcAft>
            </a:pPr>
            <a:r>
              <a:rPr sz="1900" b="1" i="0">
                <a:solidFill>
                  <a:srgbClr val="E8683A"/>
                </a:solidFill>
                <a:latin typeface="Avenir Next"/>
              </a:rPr>
              <a:t>▪  </a:t>
            </a:r>
            <a:r>
              <a:rPr sz="1900" b="1" i="0">
                <a:solidFill>
                  <a:srgbClr val="1A1A1A"/>
                </a:solidFill>
                <a:latin typeface="Avenir Next"/>
              </a:rPr>
              <a:t>More context = better answers:</a:t>
            </a:r>
            <a:r>
              <a:rPr sz="1900" b="0" i="0">
                <a:solidFill>
                  <a:srgbClr val="1A1A1A"/>
                </a:solidFill>
                <a:latin typeface="Avenir Next"/>
              </a:rPr>
              <a:t> stuffing chunks dilutes attention and buries the needle</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1 · WHY TRADITIONAL RAG FAILS</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More context is not the answer</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8</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TextBox 9"/>
          <p:cNvSpPr txBox="1"/>
          <p:nvPr/>
        </p:nvSpPr>
        <p:spPr>
          <a:xfrm>
            <a:off x="502920" y="5989320"/>
            <a:ext cx="11155680" cy="320040"/>
          </a:xfrm>
          <a:prstGeom prst="rect">
            <a:avLst/>
          </a:prstGeom>
          <a:noFill/>
        </p:spPr>
        <p:txBody>
          <a:bodyPr wrap="square" anchor="t" lIns="0" rIns="0" tIns="0" bIns="0">
            <a:spAutoFit/>
          </a:bodyPr>
          <a:lstStyle/>
          <a:p>
            <a:pPr algn="l">
              <a:lnSpc>
                <a:spcPct val="100000"/>
              </a:lnSpc>
            </a:pPr>
            <a:r>
              <a:rPr sz="1200" b="0" i="1">
                <a:solidFill>
                  <a:srgbClr val="6B6B66"/>
                </a:solidFill>
                <a:latin typeface="Avenir Next"/>
              </a:rPr>
              <a:t>Accuracy is U-shaped in needle position and falls as context grows — Liu et al., arXiv:2307.03172</a:t>
            </a:r>
          </a:p>
        </p:txBody>
      </p:sp>
      <p:sp>
        <p:nvSpPr>
          <p:cNvPr id="11" name="Rectangle 10"/>
          <p:cNvSpPr/>
          <p:nvPr/>
        </p:nvSpPr>
        <p:spPr>
          <a:xfrm>
            <a:off x="1463040" y="5385435"/>
            <a:ext cx="6298387" cy="19050"/>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Isosceles Triangle 11"/>
          <p:cNvSpPr/>
          <p:nvPr/>
        </p:nvSpPr>
        <p:spPr>
          <a:xfrm rot="5400000">
            <a:off x="7739024" y="5330952"/>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rot="16200000">
            <a:off x="-177393" y="3745001"/>
            <a:ext cx="3280867" cy="19050"/>
          </a:xfrm>
          <a:prstGeom prst="rect">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Isosceles Triangle 13"/>
          <p:cNvSpPr/>
          <p:nvPr/>
        </p:nvSpPr>
        <p:spPr>
          <a:xfrm>
            <a:off x="1402232" y="2011680"/>
            <a:ext cx="121615" cy="128016"/>
          </a:xfrm>
          <a:prstGeom prst="triangle">
            <a:avLst/>
          </a:prstGeom>
          <a:solidFill>
            <a:srgbClr val="1A1A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2743200" y="5532120"/>
            <a:ext cx="4572000" cy="274320"/>
          </a:xfrm>
          <a:prstGeom prst="rect">
            <a:avLst/>
          </a:prstGeom>
          <a:noFill/>
        </p:spPr>
        <p:txBody>
          <a:bodyPr wrap="square" anchor="t" lIns="0" rIns="0" tIns="0" bIns="0">
            <a:spAutoFit/>
          </a:bodyPr>
          <a:lstStyle/>
          <a:p>
            <a:pPr algn="l">
              <a:lnSpc>
                <a:spcPct val="100000"/>
              </a:lnSpc>
            </a:pPr>
            <a:r>
              <a:rPr sz="1200" b="0" i="0">
                <a:solidFill>
                  <a:srgbClr val="6B6B66"/>
                </a:solidFill>
                <a:latin typeface="Avenir Next"/>
              </a:rPr>
              <a:t>Position of relevant document in the context window</a:t>
            </a:r>
          </a:p>
        </p:txBody>
      </p:sp>
      <p:sp>
        <p:nvSpPr>
          <p:cNvPr id="16" name="TextBox 15"/>
          <p:cNvSpPr txBox="1"/>
          <p:nvPr/>
        </p:nvSpPr>
        <p:spPr>
          <a:xfrm>
            <a:off x="566928" y="3108960"/>
            <a:ext cx="914400" cy="822960"/>
          </a:xfrm>
          <a:prstGeom prst="rect">
            <a:avLst/>
          </a:prstGeom>
          <a:noFill/>
        </p:spPr>
        <p:txBody>
          <a:bodyPr wrap="square" anchor="t" lIns="0" rIns="0" tIns="0" bIns="0">
            <a:spAutoFit/>
          </a:bodyPr>
          <a:lstStyle/>
          <a:p>
            <a:pPr algn="l">
              <a:lnSpc>
                <a:spcPct val="100000"/>
              </a:lnSpc>
            </a:pPr>
            <a:r>
              <a:rPr sz="1200" b="0" i="0">
                <a:solidFill>
                  <a:srgbClr val="6B6B66"/>
                </a:solidFill>
                <a:latin typeface="Avenir Next"/>
              </a:rPr>
              <a:t>Accuracy</a:t>
            </a:r>
          </a:p>
        </p:txBody>
      </p:sp>
      <p:sp>
        <p:nvSpPr>
          <p:cNvPr id="17" name="Rectangle 16"/>
          <p:cNvSpPr/>
          <p:nvPr/>
        </p:nvSpPr>
        <p:spPr>
          <a:xfrm rot="3437630">
            <a:off x="1679360" y="2685415"/>
            <a:ext cx="451279"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rot="3292884">
            <a:off x="1936905" y="3048635"/>
            <a:ext cx="423869"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rot="3128465">
            <a:off x="2194022" y="3378835"/>
            <a:ext cx="397315"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Rectangle 19"/>
          <p:cNvSpPr/>
          <p:nvPr/>
        </p:nvSpPr>
        <p:spPr>
          <a:xfrm rot="2940996">
            <a:off x="2450621" y="3676015"/>
            <a:ext cx="371797"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rot="2726649">
            <a:off x="2706587" y="3940175"/>
            <a:ext cx="347546"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rot="2481270">
            <a:off x="2961778" y="4171315"/>
            <a:ext cx="324844"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ectangle 22"/>
          <p:cNvSpPr/>
          <p:nvPr/>
        </p:nvSpPr>
        <p:spPr>
          <a:xfrm rot="2200706">
            <a:off x="3216020" y="4369435"/>
            <a:ext cx="304039"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Rectangle 23"/>
          <p:cNvSpPr/>
          <p:nvPr/>
        </p:nvSpPr>
        <p:spPr>
          <a:xfrm rot="1881425">
            <a:off x="3469107" y="4534535"/>
            <a:ext cx="285546"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ectangle 24"/>
          <p:cNvSpPr/>
          <p:nvPr/>
        </p:nvSpPr>
        <p:spPr>
          <a:xfrm rot="1521540">
            <a:off x="3720799" y="4666615"/>
            <a:ext cx="269841"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Rectangle 25"/>
          <p:cNvSpPr/>
          <p:nvPr/>
        </p:nvSpPr>
        <p:spPr>
          <a:xfrm rot="1122186">
            <a:off x="3970843" y="4765675"/>
            <a:ext cx="257434"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Rectangle 26"/>
          <p:cNvSpPr/>
          <p:nvPr/>
        </p:nvSpPr>
        <p:spPr>
          <a:xfrm rot="688919">
            <a:off x="4218990" y="4831715"/>
            <a:ext cx="248819"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Rectangle 27"/>
          <p:cNvSpPr/>
          <p:nvPr/>
        </p:nvSpPr>
        <p:spPr>
          <a:xfrm rot="232409">
            <a:off x="4465041" y="4864735"/>
            <a:ext cx="244398"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Rectangle 28"/>
          <p:cNvSpPr/>
          <p:nvPr/>
        </p:nvSpPr>
        <p:spPr>
          <a:xfrm rot="21367591">
            <a:off x="4708881" y="4864735"/>
            <a:ext cx="244398"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Rectangle 29"/>
          <p:cNvSpPr/>
          <p:nvPr/>
        </p:nvSpPr>
        <p:spPr>
          <a:xfrm rot="20911081">
            <a:off x="4950510" y="4831715"/>
            <a:ext cx="248819"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Rectangle 30"/>
          <p:cNvSpPr/>
          <p:nvPr/>
        </p:nvSpPr>
        <p:spPr>
          <a:xfrm rot="20477814">
            <a:off x="5190043" y="4765675"/>
            <a:ext cx="257434"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2" name="Rectangle 31"/>
          <p:cNvSpPr/>
          <p:nvPr/>
        </p:nvSpPr>
        <p:spPr>
          <a:xfrm rot="20078460">
            <a:off x="5427679" y="4666615"/>
            <a:ext cx="269841"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Rectangle 32"/>
          <p:cNvSpPr/>
          <p:nvPr/>
        </p:nvSpPr>
        <p:spPr>
          <a:xfrm rot="19718575">
            <a:off x="5663667" y="4534535"/>
            <a:ext cx="285546"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Rectangle 33"/>
          <p:cNvSpPr/>
          <p:nvPr/>
        </p:nvSpPr>
        <p:spPr>
          <a:xfrm rot="19399294">
            <a:off x="5898260" y="4369435"/>
            <a:ext cx="304039"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Rectangle 34"/>
          <p:cNvSpPr/>
          <p:nvPr/>
        </p:nvSpPr>
        <p:spPr>
          <a:xfrm rot="19118730">
            <a:off x="6131698" y="4171315"/>
            <a:ext cx="324844"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6" name="Rectangle 35"/>
          <p:cNvSpPr/>
          <p:nvPr/>
        </p:nvSpPr>
        <p:spPr>
          <a:xfrm rot="18873351">
            <a:off x="6364187" y="3940175"/>
            <a:ext cx="347546"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Rectangle 36"/>
          <p:cNvSpPr/>
          <p:nvPr/>
        </p:nvSpPr>
        <p:spPr>
          <a:xfrm rot="18659004">
            <a:off x="6595901" y="3676015"/>
            <a:ext cx="371797"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8" name="Rectangle 37"/>
          <p:cNvSpPr/>
          <p:nvPr/>
        </p:nvSpPr>
        <p:spPr>
          <a:xfrm rot="18471535">
            <a:off x="6826982" y="3378835"/>
            <a:ext cx="397315"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Rectangle 38"/>
          <p:cNvSpPr/>
          <p:nvPr/>
        </p:nvSpPr>
        <p:spPr>
          <a:xfrm rot="18307116">
            <a:off x="7057545" y="3048635"/>
            <a:ext cx="423869"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0" name="Rectangle 39"/>
          <p:cNvSpPr/>
          <p:nvPr/>
        </p:nvSpPr>
        <p:spPr>
          <a:xfrm rot="18162370">
            <a:off x="7287680" y="2685415"/>
            <a:ext cx="451279" cy="3810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1" name="TextBox 40"/>
          <p:cNvSpPr txBox="1"/>
          <p:nvPr/>
        </p:nvSpPr>
        <p:spPr>
          <a:xfrm>
            <a:off x="1442923" y="5120640"/>
            <a:ext cx="914400" cy="274320"/>
          </a:xfrm>
          <a:prstGeom prst="rect">
            <a:avLst/>
          </a:prstGeom>
          <a:noFill/>
        </p:spPr>
        <p:txBody>
          <a:bodyPr wrap="square" anchor="t" lIns="0" rIns="0" tIns="0" bIns="0">
            <a:spAutoFit/>
          </a:bodyPr>
          <a:lstStyle/>
          <a:p>
            <a:pPr algn="ctr">
              <a:lnSpc>
                <a:spcPct val="100000"/>
              </a:lnSpc>
            </a:pPr>
            <a:r>
              <a:rPr sz="1100" b="0" i="0">
                <a:solidFill>
                  <a:srgbClr val="1A1A1A"/>
                </a:solidFill>
                <a:latin typeface="Avenir Next"/>
              </a:rPr>
              <a:t>start</a:t>
            </a:r>
          </a:p>
        </p:txBody>
      </p:sp>
      <p:sp>
        <p:nvSpPr>
          <p:cNvPr id="42" name="TextBox 41"/>
          <p:cNvSpPr txBox="1"/>
          <p:nvPr/>
        </p:nvSpPr>
        <p:spPr>
          <a:xfrm>
            <a:off x="4251960" y="5120640"/>
            <a:ext cx="914400" cy="274320"/>
          </a:xfrm>
          <a:prstGeom prst="rect">
            <a:avLst/>
          </a:prstGeom>
          <a:noFill/>
        </p:spPr>
        <p:txBody>
          <a:bodyPr wrap="square" anchor="t" lIns="0" rIns="0" tIns="0" bIns="0">
            <a:spAutoFit/>
          </a:bodyPr>
          <a:lstStyle/>
          <a:p>
            <a:pPr algn="ctr">
              <a:lnSpc>
                <a:spcPct val="100000"/>
              </a:lnSpc>
            </a:pPr>
            <a:r>
              <a:rPr sz="1100" b="1" i="0">
                <a:solidFill>
                  <a:srgbClr val="1A1A1A"/>
                </a:solidFill>
                <a:latin typeface="Avenir Next"/>
              </a:rPr>
              <a:t>middle</a:t>
            </a:r>
          </a:p>
        </p:txBody>
      </p:sp>
      <p:sp>
        <p:nvSpPr>
          <p:cNvPr id="43" name="TextBox 42"/>
          <p:cNvSpPr txBox="1"/>
          <p:nvPr/>
        </p:nvSpPr>
        <p:spPr>
          <a:xfrm>
            <a:off x="7060996" y="5120640"/>
            <a:ext cx="914400" cy="274320"/>
          </a:xfrm>
          <a:prstGeom prst="rect">
            <a:avLst/>
          </a:prstGeom>
          <a:noFill/>
        </p:spPr>
        <p:txBody>
          <a:bodyPr wrap="square" anchor="t" lIns="0" rIns="0" tIns="0" bIns="0">
            <a:spAutoFit/>
          </a:bodyPr>
          <a:lstStyle/>
          <a:p>
            <a:pPr algn="ctr">
              <a:lnSpc>
                <a:spcPct val="100000"/>
              </a:lnSpc>
            </a:pPr>
            <a:r>
              <a:rPr sz="1100" b="0" i="0">
                <a:solidFill>
                  <a:srgbClr val="1A1A1A"/>
                </a:solidFill>
                <a:latin typeface="Avenir Next"/>
              </a:rPr>
              <a:t>end</a:t>
            </a:r>
          </a:p>
        </p:txBody>
      </p:sp>
      <p:sp>
        <p:nvSpPr>
          <p:cNvPr id="44" name="Rounded Rectangle 43"/>
          <p:cNvSpPr/>
          <p:nvPr/>
        </p:nvSpPr>
        <p:spPr>
          <a:xfrm>
            <a:off x="8503920" y="2286000"/>
            <a:ext cx="3108960" cy="2651760"/>
          </a:xfrm>
          <a:prstGeom prst="roundRect">
            <a:avLst>
              <a:gd name="adj" fmla="val 70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45" name="TextBox 44"/>
          <p:cNvSpPr txBox="1"/>
          <p:nvPr/>
        </p:nvSpPr>
        <p:spPr>
          <a:xfrm>
            <a:off x="8732520" y="2514600"/>
            <a:ext cx="2651760" cy="2194560"/>
          </a:xfrm>
          <a:prstGeom prst="rect">
            <a:avLst/>
          </a:prstGeom>
          <a:noFill/>
        </p:spPr>
        <p:txBody>
          <a:bodyPr wrap="square" anchor="t" lIns="0" rIns="0" tIns="0" bIns="0">
            <a:spAutoFit/>
          </a:bodyPr>
          <a:lstStyle/>
          <a:p>
            <a:pPr algn="l">
              <a:lnSpc>
                <a:spcPct val="115000"/>
              </a:lnSpc>
            </a:pPr>
            <a:r>
              <a:rPr sz="1300" b="0" i="0">
                <a:solidFill>
                  <a:srgbClr val="1A1A1A"/>
                </a:solidFill>
                <a:latin typeface="Avenir Next"/>
              </a:rPr>
              <a:t>Models reliably use what sits at the edges of the context —</a:t>
            </a:r>
          </a:p>
          <a:p>
            <a:pPr algn="l">
              <a:lnSpc>
                <a:spcPct val="115000"/>
              </a:lnSpc>
            </a:pPr>
            <a:r>
              <a:rPr sz="1300" b="0" i="0">
                <a:solidFill>
                  <a:srgbClr val="1A1A1A"/>
                </a:solidFill>
                <a:latin typeface="Avenir Next"/>
              </a:rPr>
              <a:t/>
            </a:r>
          </a:p>
          <a:p>
            <a:pPr algn="l">
              <a:lnSpc>
                <a:spcPct val="115000"/>
              </a:lnSpc>
            </a:pPr>
            <a:r>
              <a:rPr sz="1300" b="0" i="0">
                <a:solidFill>
                  <a:srgbClr val="1A1A1A"/>
                </a:solidFill>
                <a:latin typeface="Avenir Next"/>
              </a:rPr>
              <a:t>accuracy sags when the answer is buried in the middle, and degrades as context grows.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7F5EE"/>
        </a:solidFill>
        <a:effectLst/>
      </p:bgPr>
    </p:bg>
    <p:spTree>
      <p:nvGrpSpPr>
        <p:cNvPr id="1" name=""/>
        <p:cNvGrpSpPr/>
        <p:nvPr/>
      </p:nvGrpSpPr>
      <p:grpSpPr/>
      <p:sp>
        <p:nvSpPr>
          <p:cNvPr id="2" name="TextBox 1"/>
          <p:cNvSpPr txBox="1"/>
          <p:nvPr/>
        </p:nvSpPr>
        <p:spPr>
          <a:xfrm>
            <a:off x="502920" y="310896"/>
            <a:ext cx="9601200" cy="274320"/>
          </a:xfrm>
          <a:prstGeom prst="rect">
            <a:avLst/>
          </a:prstGeom>
          <a:noFill/>
        </p:spPr>
        <p:txBody>
          <a:bodyPr wrap="square" anchor="t" lIns="0" rIns="0" tIns="0" bIns="0">
            <a:spAutoFit/>
          </a:bodyPr>
          <a:lstStyle/>
          <a:p>
            <a:pPr algn="l">
              <a:lnSpc>
                <a:spcPct val="100000"/>
              </a:lnSpc>
            </a:pPr>
            <a:r>
              <a:rPr sz="1200" b="1" i="0">
                <a:solidFill>
                  <a:srgbClr val="E8683A"/>
                </a:solidFill>
                <a:latin typeface="Avenir Next"/>
              </a:rPr>
              <a:t>ACT 1 · WHY TRADITIONAL RAG FAILS</a:t>
            </a:r>
          </a:p>
        </p:txBody>
      </p:sp>
      <p:sp>
        <p:nvSpPr>
          <p:cNvPr id="3" name="TextBox 2"/>
          <p:cNvSpPr txBox="1"/>
          <p:nvPr/>
        </p:nvSpPr>
        <p:spPr>
          <a:xfrm>
            <a:off x="502920" y="585216"/>
            <a:ext cx="11183112" cy="914400"/>
          </a:xfrm>
          <a:prstGeom prst="rect">
            <a:avLst/>
          </a:prstGeom>
          <a:noFill/>
        </p:spPr>
        <p:txBody>
          <a:bodyPr wrap="square" anchor="t" lIns="0" rIns="0" tIns="0" bIns="0">
            <a:spAutoFit/>
          </a:bodyPr>
          <a:lstStyle/>
          <a:p>
            <a:pPr algn="l">
              <a:lnSpc>
                <a:spcPct val="100000"/>
              </a:lnSpc>
            </a:pPr>
            <a:r>
              <a:rPr sz="3200" b="1" i="0">
                <a:solidFill>
                  <a:srgbClr val="1A1A1A"/>
                </a:solidFill>
                <a:latin typeface="Avenir Next"/>
              </a:rPr>
              <a:t>Chunking: the most consequential config decision</a:t>
            </a:r>
          </a:p>
        </p:txBody>
      </p:sp>
      <p:sp>
        <p:nvSpPr>
          <p:cNvPr id="4" name="Rectangle 3"/>
          <p:cNvSpPr/>
          <p:nvPr/>
        </p:nvSpPr>
        <p:spPr>
          <a:xfrm>
            <a:off x="502920" y="6505765"/>
            <a:ext cx="11185855" cy="9525"/>
          </a:xfrm>
          <a:prstGeom prst="rect">
            <a:avLst/>
          </a:prstGeom>
          <a:solidFill>
            <a:srgbClr val="E2DDD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02920" y="6556248"/>
            <a:ext cx="7315200" cy="228600"/>
          </a:xfrm>
          <a:prstGeom prst="rect">
            <a:avLst/>
          </a:prstGeom>
          <a:noFill/>
        </p:spPr>
        <p:txBody>
          <a:bodyPr wrap="square" anchor="t" lIns="0" rIns="0" tIns="0" bIns="0">
            <a:spAutoFit/>
          </a:bodyPr>
          <a:lstStyle/>
          <a:p>
            <a:pPr algn="l">
              <a:lnSpc>
                <a:spcPct val="100000"/>
              </a:lnSpc>
            </a:pPr>
            <a:r>
              <a:rPr sz="800" b="0" i="0">
                <a:solidFill>
                  <a:srgbClr val="6B6B66"/>
                </a:solidFill>
                <a:latin typeface="Avenir Next"/>
              </a:rPr>
              <a:t>AGENTIC RAG · ARCHITECTURAL PATTERNS FOR KNOWLEDGE-DRIVEN AI SYSTEMS</a:t>
            </a:r>
          </a:p>
        </p:txBody>
      </p:sp>
      <p:sp>
        <p:nvSpPr>
          <p:cNvPr id="6" name="TextBox 5"/>
          <p:cNvSpPr txBox="1"/>
          <p:nvPr/>
        </p:nvSpPr>
        <p:spPr>
          <a:xfrm>
            <a:off x="11277295" y="6556248"/>
            <a:ext cx="411480" cy="228600"/>
          </a:xfrm>
          <a:prstGeom prst="rect">
            <a:avLst/>
          </a:prstGeom>
          <a:noFill/>
        </p:spPr>
        <p:txBody>
          <a:bodyPr wrap="square" anchor="t" lIns="0" rIns="0" tIns="0" bIns="0">
            <a:spAutoFit/>
          </a:bodyPr>
          <a:lstStyle/>
          <a:p>
            <a:pPr algn="r">
              <a:lnSpc>
                <a:spcPct val="100000"/>
              </a:lnSpc>
            </a:pPr>
            <a:r>
              <a:rPr sz="900" b="0" i="0">
                <a:solidFill>
                  <a:srgbClr val="6B6B66"/>
                </a:solidFill>
                <a:latin typeface="Avenir Next"/>
              </a:rPr>
              <a:t>9</a:t>
            </a:r>
          </a:p>
        </p:txBody>
      </p:sp>
      <p:sp>
        <p:nvSpPr>
          <p:cNvPr id="7" name="Rectangle 6"/>
          <p:cNvSpPr/>
          <p:nvPr/>
        </p:nvSpPr>
        <p:spPr>
          <a:xfrm>
            <a:off x="11624767" y="475488"/>
            <a:ext cx="131673" cy="131673"/>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8" name="Rectangle 7"/>
          <p:cNvSpPr/>
          <p:nvPr/>
        </p:nvSpPr>
        <p:spPr>
          <a:xfrm>
            <a:off x="11698833" y="401422"/>
            <a:ext cx="131673" cy="131673"/>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9" name="Rectangle 8"/>
          <p:cNvSpPr/>
          <p:nvPr/>
        </p:nvSpPr>
        <p:spPr>
          <a:xfrm>
            <a:off x="11772899" y="327356"/>
            <a:ext cx="131673" cy="131673"/>
          </a:xfrm>
          <a:prstGeom prst="rect">
            <a:avLst/>
          </a:prstGeom>
          <a:solidFill>
            <a:srgbClr val="3F7FBF"/>
          </a:solidFill>
          <a:ln>
            <a:no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0" name="Rounded Rectangle 9"/>
          <p:cNvSpPr/>
          <p:nvPr/>
        </p:nvSpPr>
        <p:spPr>
          <a:xfrm>
            <a:off x="502920" y="1664208"/>
            <a:ext cx="5440680" cy="4526280"/>
          </a:xfrm>
          <a:prstGeom prst="roundRect">
            <a:avLst>
              <a:gd name="adj" fmla="val 45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1" name="Rectangle 10"/>
          <p:cNvSpPr/>
          <p:nvPr/>
        </p:nvSpPr>
        <p:spPr>
          <a:xfrm>
            <a:off x="777240" y="2215261"/>
            <a:ext cx="1097280" cy="31750"/>
          </a:xfrm>
          <a:prstGeom prst="rect">
            <a:avLst/>
          </a:prstGeom>
          <a:solidFill>
            <a:srgbClr val="2BB5A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777240" y="1847088"/>
            <a:ext cx="4892040" cy="365760"/>
          </a:xfrm>
          <a:prstGeom prst="rect">
            <a:avLst/>
          </a:prstGeom>
          <a:noFill/>
        </p:spPr>
        <p:txBody>
          <a:bodyPr wrap="square" anchor="t" lIns="0" rIns="0" tIns="0" bIns="0">
            <a:spAutoFit/>
          </a:bodyPr>
          <a:lstStyle/>
          <a:p>
            <a:pPr algn="l">
              <a:lnSpc>
                <a:spcPct val="100000"/>
              </a:lnSpc>
            </a:pPr>
            <a:r>
              <a:rPr sz="1700" b="1" i="0">
                <a:solidFill>
                  <a:srgbClr val="1A1A1A"/>
                </a:solidFill>
                <a:latin typeface="Avenir Next"/>
              </a:rPr>
              <a:t>Strategy</a:t>
            </a:r>
          </a:p>
        </p:txBody>
      </p:sp>
      <p:sp>
        <p:nvSpPr>
          <p:cNvPr id="13" name="TextBox 12"/>
          <p:cNvSpPr txBox="1"/>
          <p:nvPr/>
        </p:nvSpPr>
        <p:spPr>
          <a:xfrm>
            <a:off x="777240" y="2441448"/>
            <a:ext cx="4892040" cy="3566160"/>
          </a:xfrm>
          <a:prstGeom prst="rect">
            <a:avLst/>
          </a:prstGeom>
          <a:noFill/>
        </p:spPr>
        <p:txBody>
          <a:bodyPr wrap="square">
            <a:spAutoFit/>
          </a:bodyPr>
          <a:lstStyle/>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Fixed-size:</a:t>
            </a:r>
            <a:r>
              <a:rPr sz="1500" b="0" i="0">
                <a:solidFill>
                  <a:srgbClr val="1A1A1A"/>
                </a:solidFill>
                <a:latin typeface="Avenir Next"/>
              </a:rPr>
              <a:t> simplest; fine for uniform docs, blind to structure</a:t>
            </a:r>
          </a:p>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Recursive:</a:t>
            </a:r>
            <a:r>
              <a:rPr sz="1500" b="0" i="0">
                <a:solidFill>
                  <a:srgbClr val="1A1A1A"/>
                </a:solidFill>
                <a:latin typeface="Avenir Next"/>
              </a:rPr>
              <a:t> splits on natural boundaries; default for mixed corpora</a:t>
            </a:r>
          </a:p>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Semantic:</a:t>
            </a:r>
            <a:r>
              <a:rPr sz="1500" b="0" i="0">
                <a:solidFill>
                  <a:srgbClr val="1A1A1A"/>
                </a:solidFill>
                <a:latin typeface="Avenir Next"/>
              </a:rPr>
              <a:t> embeds to find topic shifts; best fidelity, costly ingest</a:t>
            </a:r>
          </a:p>
        </p:txBody>
      </p:sp>
      <p:sp>
        <p:nvSpPr>
          <p:cNvPr id="14" name="Rounded Rectangle 13"/>
          <p:cNvSpPr/>
          <p:nvPr/>
        </p:nvSpPr>
        <p:spPr>
          <a:xfrm>
            <a:off x="6245352" y="1664208"/>
            <a:ext cx="5440680" cy="4526280"/>
          </a:xfrm>
          <a:prstGeom prst="roundRect">
            <a:avLst>
              <a:gd name="adj" fmla="val 4500"/>
            </a:avLst>
          </a:prstGeom>
          <a:solidFill>
            <a:srgbClr val="FFFFFF"/>
          </a:solidFill>
          <a:ln w="12700">
            <a:solidFill>
              <a:srgbClr val="E2DDD0"/>
            </a:solidFill>
          </a:ln>
          <a:effectLst/>
        </p:spPr>
        <p:style>
          <a:lnRef idx="1">
            <a:schemeClr val="accent1"/>
          </a:lnRef>
          <a:fillRef idx="3">
            <a:schemeClr val="accent1"/>
          </a:fillRef>
          <a:effectRef idx="2">
            <a:schemeClr val="accent1"/>
          </a:effectRef>
          <a:fontRef idx="minor">
            <a:schemeClr val="lt1"/>
          </a:fontRef>
        </p:style>
        <p:txBody>
          <a:bodyPr rtlCol="0" anchor="ctr" wrap="square" lIns="73152" rIns="73152" tIns="36576" bIns="36576"/>
          <a:lstStyle/>
          <a:p>
            <a:pPr algn="ctr"/>
          </a:p>
        </p:txBody>
      </p:sp>
      <p:sp>
        <p:nvSpPr>
          <p:cNvPr id="15" name="Rectangle 14"/>
          <p:cNvSpPr/>
          <p:nvPr/>
        </p:nvSpPr>
        <p:spPr>
          <a:xfrm>
            <a:off x="6519672" y="2215261"/>
            <a:ext cx="1097280" cy="31750"/>
          </a:xfrm>
          <a:prstGeom prst="rect">
            <a:avLst/>
          </a:prstGeom>
          <a:solidFill>
            <a:srgbClr val="E8683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519672" y="1847088"/>
            <a:ext cx="4892040" cy="365760"/>
          </a:xfrm>
          <a:prstGeom prst="rect">
            <a:avLst/>
          </a:prstGeom>
          <a:noFill/>
        </p:spPr>
        <p:txBody>
          <a:bodyPr wrap="square" anchor="t" lIns="0" rIns="0" tIns="0" bIns="0">
            <a:spAutoFit/>
          </a:bodyPr>
          <a:lstStyle/>
          <a:p>
            <a:pPr algn="l">
              <a:lnSpc>
                <a:spcPct val="100000"/>
              </a:lnSpc>
            </a:pPr>
            <a:r>
              <a:rPr sz="1700" b="1" i="0">
                <a:solidFill>
                  <a:srgbClr val="1A1A1A"/>
                </a:solidFill>
                <a:latin typeface="Avenir Next"/>
              </a:rPr>
              <a:t>Size &amp; overlap trade-off</a:t>
            </a:r>
          </a:p>
        </p:txBody>
      </p:sp>
      <p:sp>
        <p:nvSpPr>
          <p:cNvPr id="17" name="TextBox 16"/>
          <p:cNvSpPr txBox="1"/>
          <p:nvPr/>
        </p:nvSpPr>
        <p:spPr>
          <a:xfrm>
            <a:off x="6519672" y="2441448"/>
            <a:ext cx="4892040" cy="3566160"/>
          </a:xfrm>
          <a:prstGeom prst="rect">
            <a:avLst/>
          </a:prstGeom>
          <a:noFill/>
        </p:spPr>
        <p:txBody>
          <a:bodyPr wrap="square">
            <a:spAutoFit/>
          </a:bodyPr>
          <a:lstStyle/>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Small (200-500 chars):</a:t>
            </a:r>
            <a:r>
              <a:rPr sz="1500" b="0" i="0">
                <a:solidFill>
                  <a:srgbClr val="1A1A1A"/>
                </a:solidFill>
                <a:latin typeface="Avenir Next"/>
              </a:rPr>
              <a:t> sharp precision, but context is cut away</a:t>
            </a:r>
          </a:p>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Large (1000-2000):</a:t>
            </a:r>
            <a:r>
              <a:rPr sz="1500" b="0" i="0">
                <a:solidFill>
                  <a:srgbClr val="1A1A1A"/>
                </a:solidFill>
                <a:latin typeface="Avenir Next"/>
              </a:rPr>
              <a:t> rich context, but diluted embedding signal</a:t>
            </a:r>
          </a:p>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Overlap:</a:t>
            </a:r>
            <a:r>
              <a:rPr sz="1500" b="0" i="0">
                <a:solidFill>
                  <a:srgbClr val="1A1A1A"/>
                </a:solidFill>
                <a:latin typeface="Avenir Next"/>
              </a:rPr>
              <a:t> preserves continuity across chunk boundaries</a:t>
            </a:r>
          </a:p>
          <a:p>
            <a:pPr algn="l" marL="256032" indent="-256032">
              <a:lnSpc>
                <a:spcPct val="108000"/>
              </a:lnSpc>
              <a:spcAft>
                <a:spcPts val="1000"/>
              </a:spcAft>
            </a:pPr>
            <a:r>
              <a:rPr sz="1500" b="1" i="0">
                <a:solidFill>
                  <a:srgbClr val="E8683A"/>
                </a:solidFill>
                <a:latin typeface="Avenir Next"/>
              </a:rPr>
              <a:t>▪  </a:t>
            </a:r>
            <a:r>
              <a:rPr sz="1500" b="1" i="0">
                <a:solidFill>
                  <a:srgbClr val="1A1A1A"/>
                </a:solidFill>
                <a:latin typeface="Avenir Next"/>
              </a:rPr>
              <a:t>Misconfigured values:</a:t>
            </a:r>
            <a:r>
              <a:rPr sz="1500" b="0" i="0">
                <a:solidFill>
                  <a:srgbClr val="1A1A1A"/>
                </a:solidFill>
                <a:latin typeface="Avenir Next"/>
              </a:rPr>
              <a:t> the #1 source of production retrieval decay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